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899" r:id="rId2"/>
    <p:sldId id="574" r:id="rId3"/>
    <p:sldId id="616" r:id="rId4"/>
    <p:sldId id="617" r:id="rId5"/>
    <p:sldId id="730" r:id="rId6"/>
    <p:sldId id="618" r:id="rId7"/>
    <p:sldId id="619" r:id="rId8"/>
    <p:sldId id="620" r:id="rId9"/>
    <p:sldId id="773" r:id="rId10"/>
    <p:sldId id="775" r:id="rId11"/>
    <p:sldId id="776" r:id="rId12"/>
    <p:sldId id="771" r:id="rId13"/>
    <p:sldId id="766" r:id="rId14"/>
    <p:sldId id="772" r:id="rId15"/>
    <p:sldId id="769" r:id="rId16"/>
    <p:sldId id="770" r:id="rId17"/>
    <p:sldId id="774" r:id="rId18"/>
    <p:sldId id="778" r:id="rId19"/>
    <p:sldId id="777" r:id="rId20"/>
    <p:sldId id="780" r:id="rId21"/>
    <p:sldId id="781" r:id="rId22"/>
    <p:sldId id="779" r:id="rId23"/>
  </p:sldIdLst>
  <p:sldSz cx="11315700" cy="8488363"/>
  <p:notesSz cx="7099300" cy="10234613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64">
          <p15:clr>
            <a:srgbClr val="A4A3A4"/>
          </p15:clr>
        </p15:guide>
        <p15:guide id="2" pos="356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E8DA"/>
    <a:srgbClr val="FFE5E1"/>
    <a:srgbClr val="FDE5CF"/>
    <a:srgbClr val="FFF8B9"/>
    <a:srgbClr val="E1E1E1"/>
    <a:srgbClr val="FFFF00"/>
    <a:srgbClr val="33CC33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07973E-30E8-4628-8C40-484F74D95777}" v="12" dt="2026-02-20T12:48:39.8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86334" autoAdjust="0"/>
  </p:normalViewPr>
  <p:slideViewPr>
    <p:cSldViewPr snapToGrid="0" showGuides="1">
      <p:cViewPr varScale="1">
        <p:scale>
          <a:sx n="45" d="100"/>
          <a:sy n="45" d="100"/>
        </p:scale>
        <p:origin x="1596" y="260"/>
      </p:cViewPr>
      <p:guideLst>
        <p:guide orient="horz" pos="2564"/>
        <p:guide pos="3564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18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ina Sebald" userId="c056a576-bde8-4cdd-87c4-71a22e7b4f35" providerId="ADAL" clId="{6F5FF3B4-EE12-4B19-B293-7F21CBF75E22}"/>
    <pc:docChg chg="delSld">
      <pc:chgData name="Christina Sebald" userId="c056a576-bde8-4cdd-87c4-71a22e7b4f35" providerId="ADAL" clId="{6F5FF3B4-EE12-4B19-B293-7F21CBF75E22}" dt="2026-02-20T13:23:05.266" v="0" actId="47"/>
      <pc:docMkLst>
        <pc:docMk/>
      </pc:docMkLst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591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592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688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689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695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07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08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10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11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12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15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16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17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18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19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25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26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27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28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29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35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36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37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38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39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41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42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43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44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45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49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50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51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87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88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89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90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91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92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95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96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797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06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07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08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09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19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21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23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27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28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29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30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35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36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37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38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43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47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48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49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51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52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55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56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57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58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59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60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61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62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63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64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65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66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67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68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69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70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71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72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73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74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75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76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78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79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80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81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82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83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84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4209429745" sldId="885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3446971216" sldId="886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3680205515" sldId="887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3878226701" sldId="889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90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91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92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93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94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95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96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0" sldId="897"/>
        </pc:sldMkLst>
      </pc:sldChg>
      <pc:sldChg chg="del">
        <pc:chgData name="Christina Sebald" userId="c056a576-bde8-4cdd-87c4-71a22e7b4f35" providerId="ADAL" clId="{6F5FF3B4-EE12-4B19-B293-7F21CBF75E22}" dt="2026-02-20T13:23:05.266" v="0" actId="47"/>
        <pc:sldMkLst>
          <pc:docMk/>
          <pc:sldMk cId="2435224448" sldId="89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363" cy="511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Times New Roman" pitchFamily="18" charset="0"/>
              </a:defRPr>
            </a:lvl1pPr>
          </a:lstStyle>
          <a:p>
            <a:endParaRPr lang="de-DE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937" y="0"/>
            <a:ext cx="3076363" cy="511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Times New Roman" pitchFamily="18" charset="0"/>
              </a:defRPr>
            </a:lvl1pPr>
          </a:lstStyle>
          <a:p>
            <a:endParaRPr lang="de-DE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799"/>
            <a:ext cx="3076363" cy="511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Times New Roman" pitchFamily="18" charset="0"/>
              </a:defRPr>
            </a:lvl1pPr>
          </a:lstStyle>
          <a:p>
            <a:r>
              <a:rPr lang="de-DE"/>
              <a:t>B1EL1-01; Aufgaben und Ziele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937" y="9722799"/>
            <a:ext cx="3076363" cy="511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Times New Roman" pitchFamily="18" charset="0"/>
              </a:defRPr>
            </a:lvl1pPr>
          </a:lstStyle>
          <a:p>
            <a:fld id="{59344CDF-4363-4023-8322-9C82A3C13E98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703021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110874" cy="550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de-DE"/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88427" y="1"/>
            <a:ext cx="3110873" cy="550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endParaRPr lang="de-DE"/>
          </a:p>
        </p:txBody>
      </p:sp>
      <p:sp>
        <p:nvSpPr>
          <p:cNvPr id="152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81075" y="785813"/>
            <a:ext cx="5137150" cy="3854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2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56434" y="4875524"/>
            <a:ext cx="5186433" cy="4559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Klicken Sie, um die Formate des Vorlagentextes zu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52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49387"/>
            <a:ext cx="3110874" cy="471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b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r>
              <a:rPr lang="de-DE"/>
              <a:t>B1EL1-01; Aufgaben und Ziele</a:t>
            </a:r>
          </a:p>
        </p:txBody>
      </p:sp>
      <p:sp>
        <p:nvSpPr>
          <p:cNvPr id="152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88427" y="9749387"/>
            <a:ext cx="3110873" cy="471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271" tIns="47636" rIns="95271" bIns="47636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CBB70963-28FF-4A04-86BB-35A9F0FAA4D6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244716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de-DE"/>
              <a:t>B1EL1-01; Aufgaben und Ziele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DF1047-51E7-4F9E-859F-1C8821B4739F}" type="slidenum">
              <a:rPr lang="de-DE"/>
              <a:pPr/>
              <a:t>2</a:t>
            </a:fld>
            <a:endParaRPr lang="de-DE"/>
          </a:p>
        </p:txBody>
      </p:sp>
      <p:sp>
        <p:nvSpPr>
          <p:cNvPr id="397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7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49313" y="2636838"/>
            <a:ext cx="9617075" cy="1819275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697038" y="4810125"/>
            <a:ext cx="7921625" cy="21685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472307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5150" y="339725"/>
            <a:ext cx="10185400" cy="14144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65150" y="1981200"/>
            <a:ext cx="10185400" cy="56007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809899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93763" y="5454650"/>
            <a:ext cx="9618662" cy="168592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93763" y="3597275"/>
            <a:ext cx="9618662" cy="18573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877443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5150" y="339725"/>
            <a:ext cx="10185400" cy="14144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65150" y="1981200"/>
            <a:ext cx="5016500" cy="56007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734050" y="1981200"/>
            <a:ext cx="5016500" cy="56007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17529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5150" y="339725"/>
            <a:ext cx="10185400" cy="1414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65150" y="1900238"/>
            <a:ext cx="5000625" cy="7921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65150" y="2692400"/>
            <a:ext cx="5000625" cy="48895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748338" y="1900238"/>
            <a:ext cx="5002212" cy="7921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748338" y="2692400"/>
            <a:ext cx="5002212" cy="48895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116801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5150" y="339725"/>
            <a:ext cx="10185400" cy="14144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8821979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673" userDrawn="1">
          <p15:clr>
            <a:srgbClr val="FBAE40"/>
          </p15:clr>
        </p15:guide>
        <p15:guide id="2" pos="3564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8037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5150" y="338138"/>
            <a:ext cx="3722688" cy="14382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424363" y="338138"/>
            <a:ext cx="6326187" cy="72437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65150" y="1776413"/>
            <a:ext cx="3722688" cy="58054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836602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17738" y="5942013"/>
            <a:ext cx="6789737" cy="7016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217738" y="758825"/>
            <a:ext cx="6789737" cy="5092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217738" y="6643688"/>
            <a:ext cx="6789737" cy="9953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218668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65150" y="339725"/>
            <a:ext cx="10185400" cy="14144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65150" y="1981200"/>
            <a:ext cx="10185400" cy="5600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36391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204200" y="339725"/>
            <a:ext cx="2546350" cy="7242175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65150" y="339725"/>
            <a:ext cx="7486650" cy="72421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5648345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565150" y="339725"/>
            <a:ext cx="10185400" cy="72421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813951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00000">
              <a:srgbClr val="CCCCFF">
                <a:gamma/>
                <a:tint val="31373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Unten 907 x 50 ohne Raute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7607300"/>
            <a:ext cx="10688637" cy="58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Text Box 11"/>
          <p:cNvSpPr txBox="1">
            <a:spLocks noChangeArrowheads="1"/>
          </p:cNvSpPr>
          <p:nvPr userDrawn="1"/>
        </p:nvSpPr>
        <p:spPr bwMode="auto">
          <a:xfrm>
            <a:off x="2674938" y="7685088"/>
            <a:ext cx="5967412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73187" tIns="86592" rIns="173187" bIns="86592">
            <a:spAutoFit/>
          </a:bodyPr>
          <a:lstStyle>
            <a:lvl1pPr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de-DE" sz="1700" dirty="0">
                <a:latin typeface="Arial" charset="0"/>
              </a:rPr>
              <a:t>USAGE-NG</a:t>
            </a:r>
          </a:p>
        </p:txBody>
      </p:sp>
      <p:pic>
        <p:nvPicPr>
          <p:cNvPr id="1037" name="Picture 13" descr="Linie oben 907x20"/>
          <p:cNvPicPr>
            <a:picLocks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358775"/>
            <a:ext cx="10683875" cy="17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8" name="Text Box 14"/>
          <p:cNvSpPr txBox="1">
            <a:spLocks noChangeArrowheads="1"/>
          </p:cNvSpPr>
          <p:nvPr userDrawn="1"/>
        </p:nvSpPr>
        <p:spPr bwMode="auto">
          <a:xfrm>
            <a:off x="6246813" y="8158163"/>
            <a:ext cx="4872037" cy="328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73187" tIns="86592" rIns="173187" bIns="86592">
            <a:spAutoFit/>
          </a:bodyPr>
          <a:lstStyle>
            <a:lvl1pPr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de-DE" sz="1000" dirty="0">
                <a:latin typeface="Arial" charset="0"/>
              </a:rPr>
              <a:t> USAGE NG (</a:t>
            </a:r>
            <a:fld id="{A94B1757-F20F-4D0A-A4D7-9137AA5C488B}" type="slidenum">
              <a:rPr lang="de-DE" sz="1000">
                <a:latin typeface="Arial" charset="0"/>
              </a:rPr>
              <a:pPr algn="r">
                <a:spcBef>
                  <a:spcPct val="50000"/>
                </a:spcBef>
              </a:pPr>
              <a:t>‹Nr.›</a:t>
            </a:fld>
            <a:r>
              <a:rPr lang="de-DE" sz="1000" dirty="0">
                <a:latin typeface="Arial" charset="0"/>
              </a:rPr>
              <a:t>)</a:t>
            </a:r>
          </a:p>
        </p:txBody>
      </p:sp>
      <p:sp>
        <p:nvSpPr>
          <p:cNvPr id="1039" name="Text Box 15"/>
          <p:cNvSpPr txBox="1">
            <a:spLocks noChangeArrowheads="1"/>
          </p:cNvSpPr>
          <p:nvPr userDrawn="1"/>
        </p:nvSpPr>
        <p:spPr bwMode="auto">
          <a:xfrm>
            <a:off x="250825" y="115888"/>
            <a:ext cx="55086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de-DE" sz="1200"/>
              <a:t>Prof. Dr. H. Bernhardt</a:t>
            </a:r>
          </a:p>
        </p:txBody>
      </p:sp>
      <p:sp>
        <p:nvSpPr>
          <p:cNvPr id="1044" name="Text Box 20"/>
          <p:cNvSpPr txBox="1">
            <a:spLocks noChangeArrowheads="1"/>
          </p:cNvSpPr>
          <p:nvPr userDrawn="1"/>
        </p:nvSpPr>
        <p:spPr bwMode="auto">
          <a:xfrm>
            <a:off x="5356225" y="8188325"/>
            <a:ext cx="60325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de-DE" sz="800" dirty="0">
                <a:cs typeface="Arial" charset="0"/>
              </a:rPr>
              <a:t>© </a:t>
            </a:r>
            <a:r>
              <a:rPr lang="de-DE" sz="800" dirty="0"/>
              <a:t>2026</a:t>
            </a:r>
          </a:p>
        </p:txBody>
      </p:sp>
      <p:pic>
        <p:nvPicPr>
          <p:cNvPr id="3" name="Grafik 2" descr="Ein Bild, das Farbigkeit, Quadrat, Grafiken, Screenshot enthält.&#10;&#10;KI-generierte Inhalte können fehlerhaft sein.">
            <a:extLst>
              <a:ext uri="{FF2B5EF4-FFF2-40B4-BE49-F238E27FC236}">
                <a16:creationId xmlns:a16="http://schemas.microsoft.com/office/drawing/2014/main" id="{BACCA0F5-23D6-EB37-C460-94244A32E4EB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6689" y="7607300"/>
            <a:ext cx="588963" cy="588963"/>
          </a:xfrm>
          <a:prstGeom prst="rect">
            <a:avLst/>
          </a:prstGeom>
        </p:spPr>
      </p:pic>
      <p:pic>
        <p:nvPicPr>
          <p:cNvPr id="5" name="Grafik 4" descr="Ein Bild, das Text, Schrift, Electric Blue (Farbe), Logo enthält.&#10;&#10;KI-generierte Inhalte können fehlerhaft sein.">
            <a:extLst>
              <a:ext uri="{FF2B5EF4-FFF2-40B4-BE49-F238E27FC236}">
                <a16:creationId xmlns:a16="http://schemas.microsoft.com/office/drawing/2014/main" id="{E8528457-C13C-4BF1-8385-D3A396521995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0398" y="-21266"/>
            <a:ext cx="2610580" cy="547687"/>
          </a:xfrm>
          <a:prstGeom prst="rect">
            <a:avLst/>
          </a:prstGeom>
        </p:spPr>
      </p:pic>
      <p:pic>
        <p:nvPicPr>
          <p:cNvPr id="7" name="Grafik 6" descr="Ein Bild, das Text, Schrift, Symbol, Logo enthält.&#10;&#10;KI-generierte Inhalte können fehlerhaft sein.">
            <a:extLst>
              <a:ext uri="{FF2B5EF4-FFF2-40B4-BE49-F238E27FC236}">
                <a16:creationId xmlns:a16="http://schemas.microsoft.com/office/drawing/2014/main" id="{814C7066-DFB0-920F-DE84-D60F6F3679AD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9581" y="-13553"/>
            <a:ext cx="547200" cy="5472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2pPr>
      <a:lvl3pPr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3pPr>
      <a:lvl4pPr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4pPr>
      <a:lvl5pPr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5pPr>
      <a:lvl6pPr marL="457200"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6pPr>
      <a:lvl7pPr marL="914400"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7pPr>
      <a:lvl8pPr marL="1371600"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8pPr>
      <a:lvl9pPr marL="1828800" algn="ctr" defTabSz="1131888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Times New Roman" pitchFamily="18" charset="0"/>
        </a:defRPr>
      </a:lvl9pPr>
    </p:titleStyle>
    <p:bodyStyle>
      <a:lvl1pPr marL="423863" indent="-423863" algn="l" defTabSz="1131888" rtl="0" fontAlgn="base">
        <a:spcBef>
          <a:spcPct val="20000"/>
        </a:spcBef>
        <a:spcAft>
          <a:spcPct val="0"/>
        </a:spcAft>
        <a:buChar char="•"/>
        <a:defRPr sz="4000">
          <a:solidFill>
            <a:schemeClr val="tx1"/>
          </a:solidFill>
          <a:latin typeface="+mn-lt"/>
          <a:ea typeface="+mn-ea"/>
          <a:cs typeface="+mn-cs"/>
        </a:defRPr>
      </a:lvl1pPr>
      <a:lvl2pPr marL="919163" indent="-354013" algn="l" defTabSz="1131888" rtl="0" fontAlgn="base">
        <a:spcBef>
          <a:spcPct val="20000"/>
        </a:spcBef>
        <a:spcAft>
          <a:spcPct val="0"/>
        </a:spcAft>
        <a:buChar char="–"/>
        <a:defRPr sz="3500">
          <a:solidFill>
            <a:schemeClr val="tx1"/>
          </a:solidFill>
          <a:latin typeface="+mn-lt"/>
        </a:defRPr>
      </a:lvl2pPr>
      <a:lvl3pPr marL="1414463" indent="-282575" algn="l" defTabSz="1131888" rtl="0" fontAlgn="base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</a:defRPr>
      </a:lvl3pPr>
      <a:lvl4pPr marL="1979613" indent="-282575" algn="l" defTabSz="1131888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</a:defRPr>
      </a:lvl4pPr>
      <a:lvl5pPr marL="2546350" indent="-282575" algn="l" defTabSz="1131888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5pPr>
      <a:lvl6pPr marL="3003550" indent="-282575" algn="l" defTabSz="1131888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6pPr>
      <a:lvl7pPr marL="3460750" indent="-282575" algn="l" defTabSz="1131888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7pPr>
      <a:lvl8pPr marL="3917950" indent="-282575" algn="l" defTabSz="1131888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8pPr>
      <a:lvl9pPr marL="4375150" indent="-282575" algn="l" defTabSz="1131888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673" userDrawn="1">
          <p15:clr>
            <a:srgbClr val="F26B43"/>
          </p15:clr>
        </p15:guide>
        <p15:guide id="2" pos="356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ohn-deere.com/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www.john-deere.com/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://www.john-deere.com/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://www.john-deere.com/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C5E7CA-B351-EF31-1917-F395BEE1C8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9313" y="1350954"/>
            <a:ext cx="9617075" cy="1819275"/>
          </a:xfrm>
        </p:spPr>
        <p:txBody>
          <a:bodyPr/>
          <a:lstStyle/>
          <a:p>
            <a:r>
              <a:rPr lang="de-DE" b="1" dirty="0">
                <a:solidFill>
                  <a:schemeClr val="tx1"/>
                </a:solidFill>
              </a:rPr>
              <a:t>Innovationen für nachhaltigen und smarten Pflanzenbau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5" name="Grafik 4" descr="Ein Bild, das Text, Schrift, Symbol, Logo enthält.&#10;&#10;KI-generierte Inhalte können fehlerhaft sein.">
            <a:extLst>
              <a:ext uri="{FF2B5EF4-FFF2-40B4-BE49-F238E27FC236}">
                <a16:creationId xmlns:a16="http://schemas.microsoft.com/office/drawing/2014/main" id="{805FA734-A8C2-F8A8-349B-5CE2A84838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430" y="3390351"/>
            <a:ext cx="3652840" cy="3652840"/>
          </a:xfrm>
          <a:prstGeom prst="rect">
            <a:avLst/>
          </a:prstGeom>
        </p:spPr>
      </p:pic>
      <p:pic>
        <p:nvPicPr>
          <p:cNvPr id="7" name="Grafik 6" descr="Ein Bild, das Text, Schrift, Electric Blue (Farbe), Logo enthält.&#10;&#10;KI-generierte Inhalte können fehlerhaft sein.">
            <a:extLst>
              <a:ext uri="{FF2B5EF4-FFF2-40B4-BE49-F238E27FC236}">
                <a16:creationId xmlns:a16="http://schemas.microsoft.com/office/drawing/2014/main" id="{1CA6A570-1C60-A8C4-5D75-844E5A7151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430" y="6685391"/>
            <a:ext cx="3652841" cy="766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396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7500" y="714375"/>
            <a:ext cx="10679113" cy="734423"/>
          </a:xfrm>
          <a:solidFill>
            <a:srgbClr val="FF0000"/>
          </a:solidFill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72000" numCol="1" anchor="t" anchorCtr="0" compatLnSpc="1">
            <a:prstTxWarp prst="textNoShape">
              <a:avLst/>
            </a:prstTxWarp>
            <a:spAutoFit/>
          </a:bodyPr>
          <a:lstStyle/>
          <a:p>
            <a:pPr defTabSz="914400"/>
            <a:r>
              <a:rPr lang="de-DE" sz="4000" b="1" dirty="0">
                <a:solidFill>
                  <a:schemeClr val="bg1"/>
                </a:solidFill>
                <a:latin typeface="Arial" charset="0"/>
              </a:rPr>
              <a:t>Elektromobilität</a:t>
            </a:r>
          </a:p>
        </p:txBody>
      </p:sp>
      <p:sp>
        <p:nvSpPr>
          <p:cNvPr id="395267" name="Rectangle 3"/>
          <p:cNvSpPr>
            <a:spLocks noChangeArrowheads="1"/>
          </p:cNvSpPr>
          <p:nvPr/>
        </p:nvSpPr>
        <p:spPr bwMode="auto">
          <a:xfrm>
            <a:off x="414338" y="3138488"/>
            <a:ext cx="4028667" cy="48820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bIns="72000">
            <a:spAutoFit/>
          </a:bodyPr>
          <a:lstStyle/>
          <a:p>
            <a:r>
              <a:rPr lang="de-DE" sz="2400" b="1" dirty="0">
                <a:solidFill>
                  <a:schemeClr val="bg1"/>
                </a:solidFill>
                <a:cs typeface="Times New Roman" pitchFamily="18" charset="0"/>
              </a:rPr>
              <a:t>1.  technische Grundlagen</a:t>
            </a:r>
          </a:p>
        </p:txBody>
      </p:sp>
      <p:sp>
        <p:nvSpPr>
          <p:cNvPr id="395268" name="Rectangle 4"/>
          <p:cNvSpPr>
            <a:spLocks noChangeArrowheads="1"/>
          </p:cNvSpPr>
          <p:nvPr/>
        </p:nvSpPr>
        <p:spPr bwMode="auto">
          <a:xfrm>
            <a:off x="444500" y="3911600"/>
            <a:ext cx="2678938" cy="48820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bIns="72000">
            <a:spAutoFit/>
          </a:bodyPr>
          <a:lstStyle/>
          <a:p>
            <a:r>
              <a:rPr lang="de-DE" sz="2400" b="1" dirty="0">
                <a:solidFill>
                  <a:schemeClr val="bg1"/>
                </a:solidFill>
                <a:cs typeface="Times New Roman" pitchFamily="18" charset="0"/>
              </a:rPr>
              <a:t>2.  Komponenten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217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27088" y="5368925"/>
            <a:ext cx="5940425" cy="460375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36942" rIns="72000" bIns="58176">
            <a:spAutoFit/>
          </a:bodyPr>
          <a:lstStyle/>
          <a:p>
            <a:pPr defTabSz="738188"/>
            <a:r>
              <a:rPr lang="de-DE" sz="2400" b="1">
                <a:solidFill>
                  <a:schemeClr val="bg1"/>
                </a:solidFill>
                <a:latin typeface="Arial" charset="0"/>
              </a:rPr>
              <a:t>Elektro-Seilpflug</a:t>
            </a:r>
          </a:p>
        </p:txBody>
      </p:sp>
      <p:pic>
        <p:nvPicPr>
          <p:cNvPr id="478218" name="Picture 10" descr="Elektro_Traktor von Brutshke für den Seilpflug_Einsat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849313"/>
            <a:ext cx="10372725" cy="4094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8219" name="Text Box 11"/>
          <p:cNvSpPr txBox="1">
            <a:spLocks noChangeArrowheads="1"/>
          </p:cNvSpPr>
          <p:nvPr/>
        </p:nvSpPr>
        <p:spPr bwMode="auto">
          <a:xfrm>
            <a:off x="6883400" y="7073900"/>
            <a:ext cx="4432300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3157" tIns="56579" rIns="113157" bIns="56579">
            <a:spAutoFit/>
          </a:bodyPr>
          <a:lstStyle>
            <a:lvl1pPr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de-DE" sz="1200">
                <a:latin typeface="Arial" charset="0"/>
              </a:rPr>
              <a:t>Quelle: Traktoren seit 1889, M. Williams, 1993, S.88</a:t>
            </a:r>
            <a:endParaRPr lang="de-DE" sz="1700"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9242" name="Picture 10" descr="Einsatzaufnahmen von Elektrotraktoren in Russland 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5" y="1160463"/>
            <a:ext cx="8297863" cy="3205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9243" name="Picture 11" descr="Einsatzaufnahmen von Elektrotraktoren in Russland 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038" y="4070350"/>
            <a:ext cx="8724900" cy="3370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9244" name="Text Box 12"/>
          <p:cNvSpPr txBox="1">
            <a:spLocks noChangeArrowheads="1"/>
          </p:cNvSpPr>
          <p:nvPr/>
        </p:nvSpPr>
        <p:spPr bwMode="auto">
          <a:xfrm>
            <a:off x="6883400" y="7073900"/>
            <a:ext cx="4432300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3157" tIns="56579" rIns="113157" bIns="56579">
            <a:spAutoFit/>
          </a:bodyPr>
          <a:lstStyle>
            <a:lvl1pPr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de-DE" sz="1200">
                <a:latin typeface="Arial" charset="0"/>
              </a:rPr>
              <a:t>Quelle: Traktoren seit 1889, M. Williams, 1993, S.89</a:t>
            </a:r>
            <a:endParaRPr lang="de-DE" sz="1700">
              <a:latin typeface="Arial" charset="0"/>
            </a:endParaRPr>
          </a:p>
        </p:txBody>
      </p:sp>
      <p:sp>
        <p:nvSpPr>
          <p:cNvPr id="479241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79400" y="627063"/>
            <a:ext cx="10672763" cy="460375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36942" rIns="72000" bIns="58176">
            <a:spAutoFit/>
          </a:bodyPr>
          <a:lstStyle/>
          <a:p>
            <a:pPr defTabSz="738188"/>
            <a:r>
              <a:rPr lang="de-DE" sz="2400" b="1">
                <a:solidFill>
                  <a:schemeClr val="bg1"/>
                </a:solidFill>
                <a:latin typeface="Arial" charset="0"/>
              </a:rPr>
              <a:t>Versuche Elektro-Traktoren UdSSR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4955" name="Picture 11" descr="Allis_Chalmers_Elektro_Trac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69"/>
          <a:stretch>
            <a:fillRect/>
          </a:stretch>
        </p:blipFill>
        <p:spPr bwMode="auto">
          <a:xfrm>
            <a:off x="615950" y="1181100"/>
            <a:ext cx="10082213" cy="577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4957" name="Text Box 13"/>
          <p:cNvSpPr txBox="1">
            <a:spLocks noChangeArrowheads="1"/>
          </p:cNvSpPr>
          <p:nvPr/>
        </p:nvSpPr>
        <p:spPr bwMode="auto">
          <a:xfrm>
            <a:off x="7069138" y="6964363"/>
            <a:ext cx="4067175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3157" tIns="56579" rIns="113157" bIns="56579">
            <a:spAutoFit/>
          </a:bodyPr>
          <a:lstStyle>
            <a:lvl1pPr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de-DE" sz="1200">
                <a:latin typeface="Arial" charset="0"/>
              </a:rPr>
              <a:t>Quelle: Traktoren seit 1889, M. Williams, 1993, S.91-92</a:t>
            </a:r>
            <a:endParaRPr lang="de-DE" sz="1700">
              <a:latin typeface="Arial" charset="0"/>
            </a:endParaRPr>
          </a:p>
        </p:txBody>
      </p:sp>
      <p:sp>
        <p:nvSpPr>
          <p:cNvPr id="594953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22263" y="669925"/>
            <a:ext cx="7327900" cy="460375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36942" rIns="72000" bIns="58176">
            <a:spAutoFit/>
          </a:bodyPr>
          <a:lstStyle/>
          <a:p>
            <a:pPr defTabSz="738188"/>
            <a:r>
              <a:rPr lang="de-DE" sz="2400" b="1">
                <a:solidFill>
                  <a:schemeClr val="bg1"/>
                </a:solidFill>
                <a:latin typeface="Arial" charset="0"/>
              </a:rPr>
              <a:t>Allis Chalmer Elektro-Traktor 1959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265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067300" y="608013"/>
            <a:ext cx="5940425" cy="460375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36942" rIns="72000" bIns="58176">
            <a:spAutoFit/>
          </a:bodyPr>
          <a:lstStyle/>
          <a:p>
            <a:pPr defTabSz="738188"/>
            <a:r>
              <a:rPr lang="de-DE" sz="2400" b="1">
                <a:solidFill>
                  <a:schemeClr val="bg1"/>
                </a:solidFill>
                <a:latin typeface="Arial" charset="0"/>
              </a:rPr>
              <a:t>Allis Chalmer Elektro-Traktor</a:t>
            </a:r>
          </a:p>
        </p:txBody>
      </p:sp>
      <p:pic>
        <p:nvPicPr>
          <p:cNvPr id="480268" name="Picture 12" descr="Querschnitt durch Allis_Chalmers Fuel Cell Trak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5" y="1274763"/>
            <a:ext cx="8758238" cy="558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0269" name="Text Box 13"/>
          <p:cNvSpPr txBox="1">
            <a:spLocks noChangeArrowheads="1"/>
          </p:cNvSpPr>
          <p:nvPr/>
        </p:nvSpPr>
        <p:spPr bwMode="auto">
          <a:xfrm>
            <a:off x="7069138" y="6964363"/>
            <a:ext cx="4067175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3157" tIns="56579" rIns="113157" bIns="56579">
            <a:spAutoFit/>
          </a:bodyPr>
          <a:lstStyle>
            <a:lvl1pPr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de-DE" sz="1200">
                <a:latin typeface="Arial" charset="0"/>
              </a:rPr>
              <a:t>Quelle: Traktoren seit 1889, M. Williams, 1993, S.91-92</a:t>
            </a:r>
            <a:endParaRPr lang="de-DE" sz="1700">
              <a:latin typeface="Arial" charset="0"/>
            </a:endParaRPr>
          </a:p>
        </p:txBody>
      </p:sp>
      <p:sp>
        <p:nvSpPr>
          <p:cNvPr id="480270" name="Text Box 14"/>
          <p:cNvSpPr txBox="1">
            <a:spLocks noChangeArrowheads="1"/>
          </p:cNvSpPr>
          <p:nvPr/>
        </p:nvSpPr>
        <p:spPr bwMode="auto">
          <a:xfrm>
            <a:off x="188913" y="4686300"/>
            <a:ext cx="3440112" cy="279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3157" tIns="56579" rIns="113157" bIns="56579">
            <a:spAutoFit/>
          </a:bodyPr>
          <a:lstStyle>
            <a:lvl1pPr marL="112713" indent="-112713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de-DE" sz="2200">
                <a:latin typeface="Arial" charset="0"/>
              </a:rPr>
              <a:t>Hinterachsantrieb mit 20PS Elektromotor.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de-DE" sz="2200">
                <a:latin typeface="Arial" charset="0"/>
              </a:rPr>
              <a:t>Hohe Energieverluste bei der Umwandlung in mechanische Energie.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de-DE" sz="2200">
                <a:latin typeface="Arial" charset="0"/>
              </a:rPr>
              <a:t>schlechtes Leistungsgewicht.</a:t>
            </a:r>
          </a:p>
        </p:txBody>
      </p:sp>
      <p:sp>
        <p:nvSpPr>
          <p:cNvPr id="480271" name="Text Box 15"/>
          <p:cNvSpPr txBox="1">
            <a:spLocks noChangeArrowheads="1"/>
          </p:cNvSpPr>
          <p:nvPr/>
        </p:nvSpPr>
        <p:spPr bwMode="auto">
          <a:xfrm>
            <a:off x="188913" y="600075"/>
            <a:ext cx="4054475" cy="229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3157" tIns="56579" rIns="113157" bIns="56579">
            <a:spAutoFit/>
          </a:bodyPr>
          <a:lstStyle>
            <a:lvl1pPr marL="112713" indent="-112713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de-DE" sz="2200">
                <a:latin typeface="Arial" charset="0"/>
              </a:rPr>
              <a:t>Energiezelle mit chemisch-elektrischem Umwandelungsprozess von Propangas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de-DE" sz="2200">
                <a:latin typeface="Arial" charset="0"/>
              </a:rPr>
              <a:t>Geschwindigkeitssteuerung über Gaszufuhr.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89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12713" y="4676775"/>
            <a:ext cx="4316412" cy="460375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36942" rIns="72000" bIns="58176">
            <a:spAutoFit/>
          </a:bodyPr>
          <a:lstStyle/>
          <a:p>
            <a:pPr defTabSz="738188"/>
            <a:r>
              <a:rPr lang="de-DE" sz="2400" b="1">
                <a:solidFill>
                  <a:schemeClr val="bg1"/>
                </a:solidFill>
                <a:latin typeface="Arial" charset="0"/>
              </a:rPr>
              <a:t>Diesel-Elektrischer-Antrieb</a:t>
            </a:r>
          </a:p>
        </p:txBody>
      </p:sp>
      <p:sp>
        <p:nvSpPr>
          <p:cNvPr id="481290" name="Text Box 10"/>
          <p:cNvSpPr txBox="1">
            <a:spLocks noChangeArrowheads="1"/>
          </p:cNvSpPr>
          <p:nvPr/>
        </p:nvSpPr>
        <p:spPr bwMode="auto">
          <a:xfrm>
            <a:off x="7072313" y="647700"/>
            <a:ext cx="4054475" cy="296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3157" tIns="56579" rIns="113157" bIns="56579">
            <a:spAutoFit/>
          </a:bodyPr>
          <a:lstStyle>
            <a:lvl1pPr marL="112713" indent="-112713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de-DE" sz="2200">
                <a:latin typeface="Arial" charset="0"/>
              </a:rPr>
              <a:t>Der Eltrac wurde als Prototyp Mitte der 90er Jahre entwickelt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de-DE" sz="2200">
                <a:latin typeface="Arial" charset="0"/>
              </a:rPr>
              <a:t>Ein Dieselmotor treibt einen Stromgenerator an der wiederum einem Elektromotor antreibt der Räder und Zapfwelle antreibt.</a:t>
            </a:r>
          </a:p>
        </p:txBody>
      </p:sp>
      <p:pic>
        <p:nvPicPr>
          <p:cNvPr id="481291" name="Picture 11" descr="Die Grafik &quot;http://www.eltrac.de/images/eldrau.jpg&quot; kann nicht angezeigt werden, weil sie Fehler enthält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593725"/>
            <a:ext cx="6483350" cy="394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292" name="Picture 12" descr="Die Grafik &quot;http://www.eltrac.de/images/kalender.jpg&quot; kann nicht angezeigt werden, weil sie Fehler enthält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588" y="4652963"/>
            <a:ext cx="6483350" cy="290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293" name="Text Box 13"/>
          <p:cNvSpPr txBox="1">
            <a:spLocks noChangeArrowheads="1"/>
          </p:cNvSpPr>
          <p:nvPr/>
        </p:nvSpPr>
        <p:spPr bwMode="auto">
          <a:xfrm>
            <a:off x="222250" y="7007225"/>
            <a:ext cx="4068763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3157" tIns="56579" rIns="113157" bIns="56579">
            <a:spAutoFit/>
          </a:bodyPr>
          <a:lstStyle>
            <a:lvl1pPr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de-DE" sz="1200">
                <a:latin typeface="Arial" charset="0"/>
              </a:rPr>
              <a:t>Quelle: profi, 1999, Nr.6, S 30-32</a:t>
            </a:r>
            <a:endParaRPr lang="de-DE" sz="1700"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313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997575" y="717550"/>
            <a:ext cx="5026025" cy="460375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36942" rIns="72000" bIns="58176">
            <a:spAutoFit/>
          </a:bodyPr>
          <a:lstStyle/>
          <a:p>
            <a:pPr defTabSz="738188"/>
            <a:r>
              <a:rPr lang="de-DE" sz="2400" b="1">
                <a:solidFill>
                  <a:schemeClr val="bg1"/>
                </a:solidFill>
                <a:latin typeface="Arial" charset="0"/>
              </a:rPr>
              <a:t>Elektrische Nebenantriebe</a:t>
            </a:r>
          </a:p>
        </p:txBody>
      </p:sp>
      <p:sp>
        <p:nvSpPr>
          <p:cNvPr id="482314" name="Text Box 10"/>
          <p:cNvSpPr txBox="1">
            <a:spLocks noChangeArrowheads="1"/>
          </p:cNvSpPr>
          <p:nvPr/>
        </p:nvSpPr>
        <p:spPr bwMode="auto">
          <a:xfrm>
            <a:off x="5919788" y="2601913"/>
            <a:ext cx="5113337" cy="413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3157" tIns="56579" rIns="113157" bIns="56579">
            <a:spAutoFit/>
          </a:bodyPr>
          <a:lstStyle>
            <a:lvl1pPr marL="112713" indent="-112713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Char char="•"/>
            </a:pPr>
            <a:r>
              <a:rPr lang="de-DE" sz="2200">
                <a:latin typeface="Arial" charset="0"/>
              </a:rPr>
              <a:t>Die John Deere E-Premium 7430 und 7530 Traktoren bieten die Möglichkeit elektrische Leistung vom Traktor abzugreifen.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de-DE" sz="2200">
                <a:latin typeface="Arial" charset="0"/>
              </a:rPr>
              <a:t>Die aktuell mögliche elektrischer Leistung beträgt 20kW. Nach Klärung der nötigen sicherheitsrelevanten Vorgaben werden auch deutlich höhere Leistungen angestrebt.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de-DE" sz="2200">
                <a:latin typeface="Arial" charset="0"/>
              </a:rPr>
              <a:t>Der Betrieb von Elektrogeräten (230/400 V) ist ebenfalls möglich.</a:t>
            </a:r>
          </a:p>
        </p:txBody>
      </p:sp>
      <p:sp>
        <p:nvSpPr>
          <p:cNvPr id="482315" name="Text Box 11"/>
          <p:cNvSpPr txBox="1">
            <a:spLocks noChangeArrowheads="1"/>
          </p:cNvSpPr>
          <p:nvPr/>
        </p:nvSpPr>
        <p:spPr bwMode="auto">
          <a:xfrm>
            <a:off x="6994525" y="6918325"/>
            <a:ext cx="4067175" cy="30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3157" tIns="56579" rIns="113157" bIns="56579">
            <a:spAutoFit/>
          </a:bodyPr>
          <a:lstStyle>
            <a:lvl1pPr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de-DE" sz="1200">
                <a:latin typeface="Arial" charset="0"/>
              </a:rPr>
              <a:t>Quelle: Agritechnica 2007</a:t>
            </a:r>
            <a:endParaRPr lang="de-DE" sz="1700">
              <a:latin typeface="Arial" charset="0"/>
            </a:endParaRPr>
          </a:p>
        </p:txBody>
      </p:sp>
      <p:pic>
        <p:nvPicPr>
          <p:cNvPr id="482316" name="Picture 12" descr="IMG_49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238125"/>
            <a:ext cx="5413375" cy="722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2317" name="AutoShape 13"/>
          <p:cNvSpPr>
            <a:spLocks noChangeArrowheads="1"/>
          </p:cNvSpPr>
          <p:nvPr/>
        </p:nvSpPr>
        <p:spPr bwMode="auto">
          <a:xfrm>
            <a:off x="2182813" y="3482975"/>
            <a:ext cx="2673350" cy="387350"/>
          </a:xfrm>
          <a:prstGeom prst="leftArrow">
            <a:avLst>
              <a:gd name="adj1" fmla="val 50000"/>
              <a:gd name="adj2" fmla="val 172541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9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36550" y="671513"/>
            <a:ext cx="10685463" cy="465379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36942" rIns="72000" bIns="58176">
            <a:spAutoFit/>
          </a:bodyPr>
          <a:lstStyle/>
          <a:p>
            <a:pPr defTabSz="738188"/>
            <a:r>
              <a:rPr lang="de-DE" sz="2400" b="1" dirty="0">
                <a:solidFill>
                  <a:schemeClr val="bg1"/>
                </a:solidFill>
                <a:latin typeface="Arial" charset="0"/>
              </a:rPr>
              <a:t>Rigi </a:t>
            </a:r>
            <a:r>
              <a:rPr lang="de-DE" sz="2400" b="1" dirty="0" err="1">
                <a:solidFill>
                  <a:schemeClr val="bg1"/>
                </a:solidFill>
                <a:latin typeface="Arial" charset="0"/>
              </a:rPr>
              <a:t>Trac</a:t>
            </a:r>
            <a:endParaRPr lang="de-DE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3360469" y="7327726"/>
            <a:ext cx="766154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800" dirty="0"/>
              <a:t>Bildquelle: www.rigitrac.ch, 29.10.2018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549" y="1345835"/>
            <a:ext cx="7986256" cy="6197335"/>
          </a:xfrm>
          <a:prstGeom prst="rect">
            <a:avLst/>
          </a:prstGeom>
        </p:spPr>
      </p:pic>
      <p:sp>
        <p:nvSpPr>
          <p:cNvPr id="440331" name="Text Box 11"/>
          <p:cNvSpPr txBox="1">
            <a:spLocks noChangeArrowheads="1"/>
          </p:cNvSpPr>
          <p:nvPr/>
        </p:nvSpPr>
        <p:spPr bwMode="auto">
          <a:xfrm>
            <a:off x="7690981" y="1700268"/>
            <a:ext cx="3331031" cy="119560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3650" tIns="89100" rIns="133650" bIns="89100">
            <a:spAutoFit/>
          </a:bodyPr>
          <a:lstStyle>
            <a:lvl1pPr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de-DE" sz="2200" dirty="0">
                <a:latin typeface="Arial" charset="0"/>
              </a:rPr>
              <a:t>Dieselelektrischer Antrieb mit Radnarbenmotoren</a:t>
            </a:r>
          </a:p>
        </p:txBody>
      </p:sp>
    </p:spTree>
    <p:extLst>
      <p:ext uri="{BB962C8B-B14F-4D97-AF65-F5344CB8AC3E}">
        <p14:creationId xmlns:p14="http://schemas.microsoft.com/office/powerpoint/2010/main" val="2672514695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9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36550" y="671513"/>
            <a:ext cx="10685463" cy="465379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36942" rIns="72000" bIns="58176">
            <a:spAutoFit/>
          </a:bodyPr>
          <a:lstStyle/>
          <a:p>
            <a:pPr defTabSz="738188"/>
            <a:r>
              <a:rPr lang="de-DE" sz="2400" b="1" dirty="0">
                <a:solidFill>
                  <a:schemeClr val="bg1"/>
                </a:solidFill>
                <a:latin typeface="Arial" charset="0"/>
              </a:rPr>
              <a:t>TUM E-Häcksler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550" y="1415626"/>
            <a:ext cx="7882800" cy="5912100"/>
          </a:xfrm>
          <a:prstGeom prst="rect">
            <a:avLst/>
          </a:prstGeom>
        </p:spPr>
      </p:pic>
      <p:sp>
        <p:nvSpPr>
          <p:cNvPr id="440331" name="Text Box 11"/>
          <p:cNvSpPr txBox="1">
            <a:spLocks noChangeArrowheads="1"/>
          </p:cNvSpPr>
          <p:nvPr/>
        </p:nvSpPr>
        <p:spPr bwMode="auto">
          <a:xfrm>
            <a:off x="7690981" y="1700268"/>
            <a:ext cx="3331031" cy="153415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3650" tIns="89100" rIns="133650" bIns="89100">
            <a:spAutoFit/>
          </a:bodyPr>
          <a:lstStyle>
            <a:lvl1pPr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de-DE" sz="2200" dirty="0">
                <a:latin typeface="Arial" charset="0"/>
              </a:rPr>
              <a:t>Dieselelektrischer Antrieb mit Radnarbenmotoren und Prozessantrieb.</a:t>
            </a:r>
          </a:p>
        </p:txBody>
      </p:sp>
    </p:spTree>
    <p:extLst>
      <p:ext uri="{BB962C8B-B14F-4D97-AF65-F5344CB8AC3E}">
        <p14:creationId xmlns:p14="http://schemas.microsoft.com/office/powerpoint/2010/main" val="737989136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9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36550" y="671513"/>
            <a:ext cx="10685463" cy="465379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36942" rIns="72000" bIns="58176">
            <a:spAutoFit/>
          </a:bodyPr>
          <a:lstStyle/>
          <a:p>
            <a:pPr defTabSz="738188"/>
            <a:r>
              <a:rPr lang="de-DE" sz="2400" b="1" dirty="0" err="1">
                <a:solidFill>
                  <a:schemeClr val="bg1"/>
                </a:solidFill>
                <a:latin typeface="Arial" charset="0"/>
              </a:rPr>
              <a:t>Ropa</a:t>
            </a:r>
            <a:r>
              <a:rPr lang="de-DE" sz="2400" b="1" dirty="0">
                <a:solidFill>
                  <a:schemeClr val="bg1"/>
                </a:solidFill>
                <a:latin typeface="Arial" charset="0"/>
              </a:rPr>
              <a:t> elektrischer </a:t>
            </a:r>
            <a:r>
              <a:rPr lang="de-DE" sz="2400" b="1" dirty="0" err="1">
                <a:solidFill>
                  <a:schemeClr val="bg1"/>
                </a:solidFill>
                <a:latin typeface="Arial" charset="0"/>
              </a:rPr>
              <a:t>Zuckerrübenroder</a:t>
            </a:r>
            <a:endParaRPr lang="de-DE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3360469" y="7327726"/>
            <a:ext cx="766154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800" dirty="0"/>
              <a:t>Bildquelle: www.ropa-maschinenbau.de, 29.10.2018</a:t>
            </a:r>
          </a:p>
        </p:txBody>
      </p:sp>
      <p:sp>
        <p:nvSpPr>
          <p:cNvPr id="440331" name="Text Box 11"/>
          <p:cNvSpPr txBox="1">
            <a:spLocks noChangeArrowheads="1"/>
          </p:cNvSpPr>
          <p:nvPr/>
        </p:nvSpPr>
        <p:spPr bwMode="auto">
          <a:xfrm>
            <a:off x="7690981" y="1700268"/>
            <a:ext cx="3331031" cy="119560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3650" tIns="89100" rIns="133650" bIns="89100">
            <a:spAutoFit/>
          </a:bodyPr>
          <a:lstStyle>
            <a:lvl1pPr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de-DE" sz="2200" dirty="0">
                <a:latin typeface="Arial" charset="0"/>
              </a:rPr>
              <a:t>Dieselelektrischer Antrieb mit Radnarbenmotoren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550" y="3078900"/>
            <a:ext cx="8161490" cy="4012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065654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9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36550" y="671513"/>
            <a:ext cx="10685463" cy="465379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36942" rIns="72000" bIns="58176">
            <a:spAutoFit/>
          </a:bodyPr>
          <a:lstStyle/>
          <a:p>
            <a:pPr defTabSz="738188"/>
            <a:r>
              <a:rPr lang="de-DE" sz="2400" b="1" dirty="0">
                <a:solidFill>
                  <a:schemeClr val="bg1"/>
                </a:solidFill>
                <a:latin typeface="Arial" charset="0"/>
              </a:rPr>
              <a:t>Batterietraktor John Deere</a:t>
            </a:r>
          </a:p>
        </p:txBody>
      </p:sp>
      <p:sp>
        <p:nvSpPr>
          <p:cNvPr id="440331" name="Text Box 11"/>
          <p:cNvSpPr txBox="1">
            <a:spLocks noChangeArrowheads="1"/>
          </p:cNvSpPr>
          <p:nvPr/>
        </p:nvSpPr>
        <p:spPr bwMode="auto">
          <a:xfrm>
            <a:off x="336549" y="6000299"/>
            <a:ext cx="3148012" cy="85704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3650" tIns="89100" rIns="133650" bIns="89100">
            <a:spAutoFit/>
          </a:bodyPr>
          <a:lstStyle>
            <a:lvl1pPr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de-DE" sz="2200" dirty="0">
                <a:latin typeface="Arial" charset="0"/>
              </a:rPr>
              <a:t>Der Motorblock wird durch Batterien ersetzt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549" y="1255736"/>
            <a:ext cx="10685463" cy="4274185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3360469" y="7327726"/>
            <a:ext cx="766154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800" dirty="0"/>
              <a:t>Bildquelle: </a:t>
            </a:r>
            <a:r>
              <a:rPr lang="de-DE" sz="800" dirty="0">
                <a:hlinkClick r:id="rId3"/>
              </a:rPr>
              <a:t>www.john-deere.com</a:t>
            </a:r>
            <a:r>
              <a:rPr lang="de-DE" sz="800" dirty="0"/>
              <a:t>, 29.10.2018</a:t>
            </a:r>
          </a:p>
        </p:txBody>
      </p:sp>
    </p:spTree>
    <p:extLst>
      <p:ext uri="{BB962C8B-B14F-4D97-AF65-F5344CB8AC3E}">
        <p14:creationId xmlns:p14="http://schemas.microsoft.com/office/powerpoint/2010/main" val="1925666055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7500" y="684213"/>
            <a:ext cx="10680700" cy="569912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738188"/>
            <a:r>
              <a:rPr lang="de-DE" sz="3200" b="1">
                <a:solidFill>
                  <a:schemeClr val="bg1"/>
                </a:solidFill>
                <a:latin typeface="Arial" charset="0"/>
              </a:rPr>
              <a:t>Traktor der Zukunft</a:t>
            </a:r>
          </a:p>
        </p:txBody>
      </p:sp>
      <p:sp>
        <p:nvSpPr>
          <p:cNvPr id="2" name="Textfeld 1"/>
          <p:cNvSpPr txBox="1"/>
          <p:nvPr/>
        </p:nvSpPr>
        <p:spPr>
          <a:xfrm>
            <a:off x="331076" y="7110248"/>
            <a:ext cx="35734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Quelle: Fendt V100, Okt 2017</a:t>
            </a:r>
          </a:p>
        </p:txBody>
      </p:sp>
      <p:pic>
        <p:nvPicPr>
          <p:cNvPr id="1026" name="Picture 2" descr="C:\Users\Bernhardt\Documents\Vorlesungsunterlagen\Einführung Agrartechnik\WS17-18\e100-Vario-von-Fendt_image_width_5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73" y="1457777"/>
            <a:ext cx="6389688" cy="4597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007" y="4572000"/>
            <a:ext cx="4487692" cy="2995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91288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9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36550" y="671513"/>
            <a:ext cx="10685463" cy="465379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36942" rIns="72000" bIns="58176">
            <a:spAutoFit/>
          </a:bodyPr>
          <a:lstStyle/>
          <a:p>
            <a:pPr defTabSz="738188"/>
            <a:r>
              <a:rPr lang="de-DE" sz="2400" b="1" dirty="0">
                <a:solidFill>
                  <a:schemeClr val="bg1"/>
                </a:solidFill>
                <a:latin typeface="Arial" charset="0"/>
              </a:rPr>
              <a:t>Kabeltraktor John Deere</a:t>
            </a:r>
          </a:p>
        </p:txBody>
      </p:sp>
      <p:sp>
        <p:nvSpPr>
          <p:cNvPr id="440331" name="Text Box 11"/>
          <p:cNvSpPr txBox="1">
            <a:spLocks noChangeArrowheads="1"/>
          </p:cNvSpPr>
          <p:nvPr/>
        </p:nvSpPr>
        <p:spPr bwMode="auto">
          <a:xfrm>
            <a:off x="336549" y="4906931"/>
            <a:ext cx="10685463" cy="221126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3650" tIns="89100" rIns="133650" bIns="89100">
            <a:spAutoFit/>
          </a:bodyPr>
          <a:lstStyle>
            <a:lvl1pPr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65150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3188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97038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63775" defTabSz="1131888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209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1781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353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092575" defTabSz="11318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de-DE" sz="2200" dirty="0">
                <a:latin typeface="Arial" charset="0"/>
              </a:rPr>
              <a:t>Der Traktor arbeitet autonom und kommt so ohne Kabine, Tank, Dieselmotor und gefederte Achsen aus. Damit ist der Schlepper vergleichsweise leicht. Zwei Elektromotoren sollen für den Antrieb sorgen: Ein 150 kW/204 PS starker Motor für den Antrieb der vier Räder, sowie ein weiterer leistungsstarker Motor mit 200 kW/272 PS für weitere Antriebe und Anbauwerkzeuge bzw. Hydraulik und Zapfwelle. 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3360469" y="7327726"/>
            <a:ext cx="766154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800" dirty="0"/>
              <a:t>Bildquelle: </a:t>
            </a:r>
            <a:r>
              <a:rPr lang="de-DE" sz="800" dirty="0">
                <a:hlinkClick r:id="rId2"/>
              </a:rPr>
              <a:t>www.john-deere.com</a:t>
            </a:r>
            <a:r>
              <a:rPr lang="de-DE" sz="800" dirty="0"/>
              <a:t>, 29.10.2018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548" y="1295988"/>
            <a:ext cx="6032065" cy="340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503835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7500" y="684213"/>
            <a:ext cx="10680700" cy="569912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738188"/>
            <a:r>
              <a:rPr lang="de-DE" sz="3200" b="1">
                <a:solidFill>
                  <a:schemeClr val="bg1"/>
                </a:solidFill>
                <a:latin typeface="Arial" charset="0"/>
              </a:rPr>
              <a:t>Traktor der Zukunft</a:t>
            </a:r>
          </a:p>
        </p:txBody>
      </p:sp>
      <p:sp>
        <p:nvSpPr>
          <p:cNvPr id="2" name="Textfeld 1"/>
          <p:cNvSpPr txBox="1"/>
          <p:nvPr/>
        </p:nvSpPr>
        <p:spPr>
          <a:xfrm>
            <a:off x="331076" y="7110248"/>
            <a:ext cx="35734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Quelle: Fendt Xaver Okt 2017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341" y="1480599"/>
            <a:ext cx="8623018" cy="5613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60100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7500" y="684213"/>
            <a:ext cx="10680700" cy="569912"/>
          </a:xfr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100" tIns="45716" rIns="89100" bIns="71993" numCol="1" anchor="t" anchorCtr="0" compatLnSpc="1">
            <a:prstTxWarp prst="textNoShape">
              <a:avLst/>
            </a:prstTxWarp>
            <a:spAutoFit/>
          </a:bodyPr>
          <a:lstStyle/>
          <a:p>
            <a:pPr defTabSz="738188"/>
            <a:r>
              <a:rPr lang="de-DE" sz="3200" b="1">
                <a:solidFill>
                  <a:schemeClr val="bg1"/>
                </a:solidFill>
                <a:latin typeface="Arial" charset="0"/>
              </a:rPr>
              <a:t>Traktor der Zukunft</a:t>
            </a:r>
          </a:p>
        </p:txBody>
      </p:sp>
      <p:sp>
        <p:nvSpPr>
          <p:cNvPr id="2" name="Textfeld 1"/>
          <p:cNvSpPr txBox="1"/>
          <p:nvPr/>
        </p:nvSpPr>
        <p:spPr>
          <a:xfrm>
            <a:off x="331076" y="7110248"/>
            <a:ext cx="35734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Quelle: Fendt Xaver Okt 2017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517" y="1352374"/>
            <a:ext cx="6684579" cy="613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82132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9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36550" y="671513"/>
            <a:ext cx="10685463" cy="465379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36942" rIns="72000" bIns="58176">
            <a:spAutoFit/>
          </a:bodyPr>
          <a:lstStyle/>
          <a:p>
            <a:pPr defTabSz="738188"/>
            <a:r>
              <a:rPr lang="de-DE" sz="2400" b="1" dirty="0">
                <a:solidFill>
                  <a:schemeClr val="bg1"/>
                </a:solidFill>
                <a:latin typeface="Arial" charset="0"/>
              </a:rPr>
              <a:t>Elektrischer </a:t>
            </a:r>
            <a:r>
              <a:rPr lang="de-DE" sz="2400" b="1" dirty="0" err="1">
                <a:solidFill>
                  <a:schemeClr val="bg1"/>
                </a:solidFill>
                <a:latin typeface="Arial" charset="0"/>
              </a:rPr>
              <a:t>Düngerstreuer</a:t>
            </a:r>
            <a:endParaRPr lang="de-DE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3360469" y="7327726"/>
            <a:ext cx="766154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800" dirty="0"/>
              <a:t>Bildquelle: www.rauch.de, 29.10.2018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549" y="1338012"/>
            <a:ext cx="6182931" cy="5989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914366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9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36550" y="671513"/>
            <a:ext cx="10685463" cy="465379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36942" rIns="72000" bIns="58176">
            <a:spAutoFit/>
          </a:bodyPr>
          <a:lstStyle/>
          <a:p>
            <a:pPr defTabSz="738188"/>
            <a:r>
              <a:rPr lang="de-DE" sz="2400" b="1">
                <a:solidFill>
                  <a:schemeClr val="bg1"/>
                </a:solidFill>
                <a:latin typeface="Arial" charset="0"/>
              </a:rPr>
              <a:t>Radnarbenmotor Anhänger</a:t>
            </a:r>
            <a:endParaRPr lang="de-DE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3360469" y="7327726"/>
            <a:ext cx="766154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800" dirty="0"/>
              <a:t>Bildquelle: </a:t>
            </a:r>
            <a:r>
              <a:rPr lang="de-DE" sz="800" dirty="0">
                <a:hlinkClick r:id="rId2"/>
              </a:rPr>
              <a:t>www.fliegl.com</a:t>
            </a:r>
            <a:r>
              <a:rPr lang="de-DE" sz="800" dirty="0"/>
              <a:t>, 29.10.2018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549" y="1346420"/>
            <a:ext cx="8708912" cy="5805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128563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9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36550" y="671513"/>
            <a:ext cx="10685463" cy="465379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36942" rIns="72000" bIns="58176">
            <a:spAutoFit/>
          </a:bodyPr>
          <a:lstStyle/>
          <a:p>
            <a:pPr defTabSz="738188"/>
            <a:r>
              <a:rPr lang="de-DE" sz="2400" b="1" dirty="0">
                <a:solidFill>
                  <a:schemeClr val="bg1"/>
                </a:solidFill>
                <a:latin typeface="Arial" charset="0"/>
              </a:rPr>
              <a:t>Elektrisch angetriebener </a:t>
            </a:r>
            <a:r>
              <a:rPr lang="de-DE" sz="2400" b="1" dirty="0" err="1">
                <a:solidFill>
                  <a:schemeClr val="bg1"/>
                </a:solidFill>
                <a:latin typeface="Arial" charset="0"/>
              </a:rPr>
              <a:t>Kreiselschwader</a:t>
            </a:r>
            <a:endParaRPr lang="de-DE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3360469" y="7327726"/>
            <a:ext cx="766154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800" dirty="0"/>
              <a:t>Bildquelle: </a:t>
            </a:r>
            <a:r>
              <a:rPr lang="de-DE" sz="800" dirty="0">
                <a:hlinkClick r:id="rId2"/>
              </a:rPr>
              <a:t>www.agco.com</a:t>
            </a:r>
            <a:r>
              <a:rPr lang="de-DE" sz="800" dirty="0"/>
              <a:t>, 29.10.2018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549" y="1286864"/>
            <a:ext cx="8054483" cy="6040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572321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9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36550" y="671513"/>
            <a:ext cx="10685463" cy="465379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36942" rIns="72000" bIns="58176">
            <a:spAutoFit/>
          </a:bodyPr>
          <a:lstStyle/>
          <a:p>
            <a:pPr defTabSz="738188"/>
            <a:r>
              <a:rPr lang="de-DE" sz="2400" b="1" dirty="0">
                <a:solidFill>
                  <a:schemeClr val="bg1"/>
                </a:solidFill>
                <a:latin typeface="Arial" charset="0"/>
              </a:rPr>
              <a:t>Elektrisch angetriebener Futtermischer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3360469" y="7327726"/>
            <a:ext cx="766154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800" dirty="0"/>
              <a:t>Bildquelle: </a:t>
            </a:r>
            <a:r>
              <a:rPr lang="de-DE" sz="800" dirty="0" err="1"/>
              <a:t>Siloking</a:t>
            </a:r>
            <a:r>
              <a:rPr lang="de-DE" sz="800" dirty="0"/>
              <a:t>, 29.10.2018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550" y="1623741"/>
            <a:ext cx="9029439" cy="5248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325452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9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36550" y="671513"/>
            <a:ext cx="10685463" cy="465379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36942" rIns="72000" bIns="58176">
            <a:spAutoFit/>
          </a:bodyPr>
          <a:lstStyle/>
          <a:p>
            <a:pPr defTabSz="738188"/>
            <a:r>
              <a:rPr lang="de-DE" sz="2400" b="1" dirty="0">
                <a:solidFill>
                  <a:schemeClr val="bg1"/>
                </a:solidFill>
                <a:latin typeface="Arial" charset="0"/>
              </a:rPr>
              <a:t>Elektrisch angetriebener </a:t>
            </a:r>
            <a:r>
              <a:rPr lang="de-DE" sz="2400" b="1" dirty="0" err="1">
                <a:solidFill>
                  <a:schemeClr val="bg1"/>
                </a:solidFill>
                <a:latin typeface="Arial" charset="0"/>
              </a:rPr>
              <a:t>Hoflader</a:t>
            </a:r>
            <a:endParaRPr lang="de-DE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3360469" y="7327726"/>
            <a:ext cx="766154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800" dirty="0"/>
              <a:t>Bildquelle</a:t>
            </a:r>
            <a:r>
              <a:rPr lang="de-DE" sz="800"/>
              <a:t>: Weidemann, </a:t>
            </a:r>
            <a:r>
              <a:rPr lang="de-DE" sz="800" dirty="0"/>
              <a:t>29.10.2018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550" y="1390530"/>
            <a:ext cx="8443606" cy="562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747170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9" name="Rectangle 9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36550" y="671513"/>
            <a:ext cx="10685463" cy="465379"/>
          </a:xfrm>
          <a:prstGeom prst="rect">
            <a:avLst/>
          </a:prstGeom>
          <a:solidFill>
            <a:schemeClr val="bg2"/>
          </a:solidFill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36942" rIns="72000" bIns="58176">
            <a:spAutoFit/>
          </a:bodyPr>
          <a:lstStyle/>
          <a:p>
            <a:pPr defTabSz="738188"/>
            <a:r>
              <a:rPr lang="de-DE" sz="2400" b="1" dirty="0">
                <a:solidFill>
                  <a:schemeClr val="bg1"/>
                </a:solidFill>
                <a:latin typeface="Arial" charset="0"/>
              </a:rPr>
              <a:t>AEF Hochspannungsstecker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3360469" y="7327726"/>
            <a:ext cx="766154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800" dirty="0"/>
              <a:t>Bildquelle: www.harting.com 29.10.2018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550" y="1395088"/>
            <a:ext cx="8724052" cy="60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58474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Vorlage  PowerPoint">
  <a:themeElements>
    <a:clrScheme name="">
      <a:dk1>
        <a:srgbClr val="000000"/>
      </a:dk1>
      <a:lt1>
        <a:srgbClr val="FFFFFF"/>
      </a:lt1>
      <a:dk2>
        <a:srgbClr val="95C4E7"/>
      </a:dk2>
      <a:lt2>
        <a:srgbClr val="0071C6"/>
      </a:lt2>
      <a:accent1>
        <a:srgbClr val="CFE2F3"/>
      </a:accent1>
      <a:accent2>
        <a:srgbClr val="008844"/>
      </a:accent2>
      <a:accent3>
        <a:srgbClr val="FFFFFF"/>
      </a:accent3>
      <a:accent4>
        <a:srgbClr val="000000"/>
      </a:accent4>
      <a:accent5>
        <a:srgbClr val="E4EEF8"/>
      </a:accent5>
      <a:accent6>
        <a:srgbClr val="007B3D"/>
      </a:accent6>
      <a:hlink>
        <a:srgbClr val="69C396"/>
      </a:hlink>
      <a:folHlink>
        <a:srgbClr val="DBF1E6"/>
      </a:folHlink>
    </a:clrScheme>
    <a:fontScheme name="Vorlage  PowerPoin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orlage  PowerPoint 1">
        <a:dk1>
          <a:srgbClr val="000000"/>
        </a:dk1>
        <a:lt1>
          <a:srgbClr val="FFFFFF"/>
        </a:lt1>
        <a:dk2>
          <a:srgbClr val="95C4E7"/>
        </a:dk2>
        <a:lt2>
          <a:srgbClr val="0071C6"/>
        </a:lt2>
        <a:accent1>
          <a:srgbClr val="E7F1F9"/>
        </a:accent1>
        <a:accent2>
          <a:srgbClr val="008844"/>
        </a:accent2>
        <a:accent3>
          <a:srgbClr val="FFFFFF"/>
        </a:accent3>
        <a:accent4>
          <a:srgbClr val="000000"/>
        </a:accent4>
        <a:accent5>
          <a:srgbClr val="F1F7FB"/>
        </a:accent5>
        <a:accent6>
          <a:srgbClr val="007B3D"/>
        </a:accent6>
        <a:hlink>
          <a:srgbClr val="69C396"/>
        </a:hlink>
        <a:folHlink>
          <a:srgbClr val="DBF1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Z:\Layout Power Point\Vorlage  PowerPoint.pot</Template>
  <TotalTime>0</TotalTime>
  <Words>442</Words>
  <Application>Microsoft Office PowerPoint</Application>
  <PresentationFormat>Benutzerdefiniert</PresentationFormat>
  <Paragraphs>60</Paragraphs>
  <Slides>22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22</vt:i4>
      </vt:variant>
    </vt:vector>
  </HeadingPairs>
  <TitlesOfParts>
    <vt:vector size="25" baseType="lpstr">
      <vt:lpstr>Arial</vt:lpstr>
      <vt:lpstr>Times New Roman</vt:lpstr>
      <vt:lpstr>Vorlage  PowerPoint</vt:lpstr>
      <vt:lpstr>Innovationen für nachhaltigen und smarten Pflanzenbau</vt:lpstr>
      <vt:lpstr>Elektromobilität</vt:lpstr>
      <vt:lpstr>Elektro-Seilpflug</vt:lpstr>
      <vt:lpstr>Versuche Elektro-Traktoren UdSSR</vt:lpstr>
      <vt:lpstr>Allis Chalmer Elektro-Traktor 1959</vt:lpstr>
      <vt:lpstr>Allis Chalmer Elektro-Traktor</vt:lpstr>
      <vt:lpstr>Diesel-Elektrischer-Antrieb</vt:lpstr>
      <vt:lpstr>Elektrische Nebenantriebe</vt:lpstr>
      <vt:lpstr>Rigi Trac</vt:lpstr>
      <vt:lpstr>TUM E-Häcksler</vt:lpstr>
      <vt:lpstr>Ropa elektrischer Zuckerrübenroder</vt:lpstr>
      <vt:lpstr>Batterietraktor John Deere</vt:lpstr>
      <vt:lpstr>Traktor der Zukunft</vt:lpstr>
      <vt:lpstr>Kabeltraktor John Deere</vt:lpstr>
      <vt:lpstr>Traktor der Zukunft</vt:lpstr>
      <vt:lpstr>Traktor der Zukunft</vt:lpstr>
      <vt:lpstr>Elektrischer Düngerstreuer</vt:lpstr>
      <vt:lpstr>Radnarbenmotor Anhänger</vt:lpstr>
      <vt:lpstr>Elektrisch angetriebener Kreiselschwader</vt:lpstr>
      <vt:lpstr>Elektrisch angetriebener Futtermischer</vt:lpstr>
      <vt:lpstr>Elektrisch angetriebener Hoflader</vt:lpstr>
      <vt:lpstr>AEF Hochspannungsstecker</vt:lpstr>
    </vt:vector>
  </TitlesOfParts>
  <Company>TUM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-</dc:creator>
  <cp:lastModifiedBy>Christina Sebald</cp:lastModifiedBy>
  <cp:revision>466</cp:revision>
  <cp:lastPrinted>2018-10-30T11:02:44Z</cp:lastPrinted>
  <dcterms:created xsi:type="dcterms:W3CDTF">2003-10-06T11:28:23Z</dcterms:created>
  <dcterms:modified xsi:type="dcterms:W3CDTF">2026-02-20T13:25:25Z</dcterms:modified>
</cp:coreProperties>
</file>