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899" r:id="rId2"/>
    <p:sldId id="787" r:id="rId3"/>
    <p:sldId id="788" r:id="rId4"/>
    <p:sldId id="789" r:id="rId5"/>
    <p:sldId id="790" r:id="rId6"/>
    <p:sldId id="791" r:id="rId7"/>
    <p:sldId id="792" r:id="rId8"/>
    <p:sldId id="795" r:id="rId9"/>
    <p:sldId id="796" r:id="rId10"/>
    <p:sldId id="797" r:id="rId11"/>
    <p:sldId id="806" r:id="rId12"/>
    <p:sldId id="869" r:id="rId13"/>
    <p:sldId id="807" r:id="rId14"/>
    <p:sldId id="808" r:id="rId15"/>
    <p:sldId id="809" r:id="rId16"/>
    <p:sldId id="898" r:id="rId17"/>
    <p:sldId id="870" r:id="rId18"/>
    <p:sldId id="835" r:id="rId19"/>
    <p:sldId id="836" r:id="rId20"/>
    <p:sldId id="837" r:id="rId21"/>
    <p:sldId id="838" r:id="rId22"/>
    <p:sldId id="871" r:id="rId23"/>
    <p:sldId id="872" r:id="rId24"/>
    <p:sldId id="873" r:id="rId25"/>
    <p:sldId id="874" r:id="rId26"/>
    <p:sldId id="880" r:id="rId27"/>
    <p:sldId id="875" r:id="rId28"/>
    <p:sldId id="843" r:id="rId29"/>
    <p:sldId id="876" r:id="rId30"/>
    <p:sldId id="819" r:id="rId31"/>
    <p:sldId id="882" r:id="rId32"/>
    <p:sldId id="821" r:id="rId33"/>
    <p:sldId id="823" r:id="rId34"/>
    <p:sldId id="827" r:id="rId35"/>
    <p:sldId id="828" r:id="rId36"/>
    <p:sldId id="883" r:id="rId37"/>
    <p:sldId id="830" r:id="rId38"/>
    <p:sldId id="829" r:id="rId39"/>
    <p:sldId id="847" r:id="rId40"/>
    <p:sldId id="848" r:id="rId41"/>
    <p:sldId id="849" r:id="rId42"/>
    <p:sldId id="878" r:id="rId43"/>
    <p:sldId id="879" r:id="rId44"/>
    <p:sldId id="881" r:id="rId45"/>
    <p:sldId id="886" r:id="rId46"/>
    <p:sldId id="851" r:id="rId47"/>
    <p:sldId id="852" r:id="rId48"/>
  </p:sldIdLst>
  <p:sldSz cx="11315700" cy="848836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4">
          <p15:clr>
            <a:srgbClr val="A4A3A4"/>
          </p15:clr>
        </p15:guide>
        <p15:guide id="2" pos="356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E8DA"/>
    <a:srgbClr val="FFE5E1"/>
    <a:srgbClr val="FDE5CF"/>
    <a:srgbClr val="FFF8B9"/>
    <a:srgbClr val="E1E1E1"/>
    <a:srgbClr val="FFFF00"/>
    <a:srgbClr val="33CC33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6334" autoAdjust="0"/>
  </p:normalViewPr>
  <p:slideViewPr>
    <p:cSldViewPr snapToGrid="0" showGuides="1">
      <p:cViewPr varScale="1">
        <p:scale>
          <a:sx n="45" d="100"/>
          <a:sy n="45" d="100"/>
        </p:scale>
        <p:origin x="1596" y="260"/>
      </p:cViewPr>
      <p:guideLst>
        <p:guide orient="horz" pos="2564"/>
        <p:guide pos="356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18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na Sebald" userId="c056a576-bde8-4cdd-87c4-71a22e7b4f35" providerId="ADAL" clId="{6F5FF3B4-EE12-4B19-B293-7F21CBF75E22}"/>
    <pc:docChg chg="delSld">
      <pc:chgData name="Christina Sebald" userId="c056a576-bde8-4cdd-87c4-71a22e7b4f35" providerId="ADAL" clId="{6F5FF3B4-EE12-4B19-B293-7F21CBF75E22}" dt="2026-02-20T13:25:40.711" v="1" actId="47"/>
      <pc:docMkLst>
        <pc:docMk/>
      </pc:docMkLst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57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59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59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1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1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1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1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2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8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8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69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0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0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1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2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2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2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2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2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3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3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4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5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5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763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479128890" sldId="76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516010067" sldId="76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598213265" sldId="77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1925666055" sldId="77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4029503835" sldId="77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672514695" sldId="773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791914366" sldId="77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737989136" sldId="77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1316065654" sldId="77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896572321" sldId="77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3618128563" sldId="77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1286258474" sldId="77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877325452" sldId="78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2338747170" sldId="78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5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5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5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58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5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3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68"/>
        </pc:sldMkLst>
      </pc:sldChg>
      <pc:sldChg chg="del">
        <pc:chgData name="Christina Sebald" userId="c056a576-bde8-4cdd-87c4-71a22e7b4f35" providerId="ADAL" clId="{6F5FF3B4-EE12-4B19-B293-7F21CBF75E22}" dt="2026-02-20T13:25:40.711" v="1" actId="47"/>
        <pc:sldMkLst>
          <pc:docMk/>
          <pc:sldMk cId="0" sldId="88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4209429745" sldId="88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3680205515" sldId="887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3878226701" sldId="889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0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1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2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3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4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5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6"/>
        </pc:sldMkLst>
      </pc:sldChg>
      <pc:sldChg chg="del">
        <pc:chgData name="Christina Sebald" userId="c056a576-bde8-4cdd-87c4-71a22e7b4f35" providerId="ADAL" clId="{6F5FF3B4-EE12-4B19-B293-7F21CBF75E22}" dt="2026-02-20T13:20:14.143" v="0" actId="47"/>
        <pc:sldMkLst>
          <pc:docMk/>
          <pc:sldMk cId="0" sldId="89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937" y="0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799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r>
              <a:rPr lang="de-DE"/>
              <a:t>B1EL1-01; Aufgaben und Ziele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937" y="9722799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fld id="{59344CDF-4363-4023-8322-9C82A3C13E98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0302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110874" cy="55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de-DE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88427" y="1"/>
            <a:ext cx="3110873" cy="55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de-DE"/>
          </a:p>
        </p:txBody>
      </p:sp>
      <p:sp>
        <p:nvSpPr>
          <p:cNvPr id="152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1075" y="785813"/>
            <a:ext cx="5137150" cy="3854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2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56434" y="4875524"/>
            <a:ext cx="5186433" cy="455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die Formate des Vorlagentextes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49387"/>
            <a:ext cx="3110874" cy="4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r>
              <a:rPr lang="de-DE"/>
              <a:t>B1EL1-01; Aufgaben und Ziele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88427" y="9749387"/>
            <a:ext cx="3110873" cy="4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CBB70963-28FF-4A04-86BB-35A9F0FAA4D6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244716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de-DE"/>
              <a:t>B1EL1-09; Mineraldüngung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94AB8F-FDCD-4324-B7B5-21E6B1A558C7}" type="slidenum">
              <a:rPr lang="de-DE"/>
              <a:pPr/>
              <a:t>2</a:t>
            </a:fld>
            <a:endParaRPr lang="de-DE"/>
          </a:p>
        </p:txBody>
      </p:sp>
      <p:sp>
        <p:nvSpPr>
          <p:cNvPr id="118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(Trinkwasser-VO (1986): Grenzwert  0,1 ppm eines Wirkstoffes; 0,5 ppm Wirkstoff insges.)</a:t>
            </a:r>
          </a:p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B1EL1-09; Mineraldüngung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4994C9-E348-484C-BF66-85EB6CCA2246}" type="slidenum">
              <a:rPr lang="de-DE" smtClean="0"/>
              <a:pPr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061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49313" y="2636838"/>
            <a:ext cx="9617075" cy="1819275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697038" y="4810125"/>
            <a:ext cx="7921625" cy="21685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472307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5150" y="1981200"/>
            <a:ext cx="10185400" cy="56007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809899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3763" y="5454650"/>
            <a:ext cx="9618662" cy="168592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93763" y="3597275"/>
            <a:ext cx="9618662" cy="18573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77443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65150" y="1981200"/>
            <a:ext cx="5016500" cy="56007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34050" y="1981200"/>
            <a:ext cx="5016500" cy="56007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7529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65150" y="1900238"/>
            <a:ext cx="5000625" cy="7921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65150" y="2692400"/>
            <a:ext cx="5000625" cy="488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748338" y="1900238"/>
            <a:ext cx="5002212" cy="7921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748338" y="2692400"/>
            <a:ext cx="5002212" cy="488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16801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8821979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73" userDrawn="1">
          <p15:clr>
            <a:srgbClr val="FBAE40"/>
          </p15:clr>
        </p15:guide>
        <p15:guide id="2" pos="356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03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8138"/>
            <a:ext cx="3722688" cy="14382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424363" y="338138"/>
            <a:ext cx="6326187" cy="72437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65150" y="1776413"/>
            <a:ext cx="3722688" cy="5805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36602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17738" y="5942013"/>
            <a:ext cx="6789737" cy="7016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17738" y="758825"/>
            <a:ext cx="6789737" cy="5092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217738" y="6643688"/>
            <a:ext cx="6789737" cy="995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1866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65150" y="1981200"/>
            <a:ext cx="10185400" cy="5600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36391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204200" y="339725"/>
            <a:ext cx="2546350" cy="7242175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65150" y="339725"/>
            <a:ext cx="7486650" cy="72421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564834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65150" y="339725"/>
            <a:ext cx="10185400" cy="72421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81395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CCCCFF">
                <a:gamma/>
                <a:tint val="31373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Unten 907 x 50 ohne Raute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7607300"/>
            <a:ext cx="10688637" cy="58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Text Box 11"/>
          <p:cNvSpPr txBox="1">
            <a:spLocks noChangeArrowheads="1"/>
          </p:cNvSpPr>
          <p:nvPr userDrawn="1"/>
        </p:nvSpPr>
        <p:spPr bwMode="auto">
          <a:xfrm>
            <a:off x="2674938" y="7685088"/>
            <a:ext cx="5967412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3187" tIns="86592" rIns="173187" bIns="86592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DE" sz="1700" dirty="0">
                <a:latin typeface="Arial" charset="0"/>
              </a:rPr>
              <a:t>USAGE-NG</a:t>
            </a:r>
          </a:p>
        </p:txBody>
      </p:sp>
      <p:pic>
        <p:nvPicPr>
          <p:cNvPr id="1037" name="Picture 13" descr="Linie oben 907x20"/>
          <p:cNvPicPr>
            <a:picLocks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58775"/>
            <a:ext cx="10683875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8" name="Text Box 14"/>
          <p:cNvSpPr txBox="1">
            <a:spLocks noChangeArrowheads="1"/>
          </p:cNvSpPr>
          <p:nvPr userDrawn="1"/>
        </p:nvSpPr>
        <p:spPr bwMode="auto">
          <a:xfrm>
            <a:off x="6246813" y="8158163"/>
            <a:ext cx="4872037" cy="32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3187" tIns="86592" rIns="173187" bIns="86592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de-DE" sz="1000" dirty="0">
                <a:latin typeface="Arial" charset="0"/>
              </a:rPr>
              <a:t> USAGE NG (</a:t>
            </a:r>
            <a:fld id="{A94B1757-F20F-4D0A-A4D7-9137AA5C488B}" type="slidenum">
              <a:rPr lang="de-DE" sz="1000">
                <a:latin typeface="Arial" charset="0"/>
              </a:rPr>
              <a:pPr algn="r">
                <a:spcBef>
                  <a:spcPct val="50000"/>
                </a:spcBef>
              </a:pPr>
              <a:t>‹Nr.›</a:t>
            </a:fld>
            <a:r>
              <a:rPr lang="de-DE" sz="1000" dirty="0">
                <a:latin typeface="Arial" charset="0"/>
              </a:rPr>
              <a:t>)</a:t>
            </a:r>
          </a:p>
        </p:txBody>
      </p:sp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250825" y="115888"/>
            <a:ext cx="55086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sz="1200"/>
              <a:t>Prof. Dr. H. Bernhardt</a:t>
            </a:r>
          </a:p>
        </p:txBody>
      </p:sp>
      <p:sp>
        <p:nvSpPr>
          <p:cNvPr id="1044" name="Text Box 20"/>
          <p:cNvSpPr txBox="1">
            <a:spLocks noChangeArrowheads="1"/>
          </p:cNvSpPr>
          <p:nvPr userDrawn="1"/>
        </p:nvSpPr>
        <p:spPr bwMode="auto">
          <a:xfrm>
            <a:off x="5356225" y="8188325"/>
            <a:ext cx="6032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sz="800" dirty="0">
                <a:cs typeface="Arial" charset="0"/>
              </a:rPr>
              <a:t>© </a:t>
            </a:r>
            <a:r>
              <a:rPr lang="de-DE" sz="800" dirty="0"/>
              <a:t>2026</a:t>
            </a:r>
          </a:p>
        </p:txBody>
      </p:sp>
      <p:pic>
        <p:nvPicPr>
          <p:cNvPr id="3" name="Grafik 2" descr="Ein Bild, das Farbigkeit, Quadrat, Grafiken, Screenshot enthält.&#10;&#10;KI-generierte Inhalte können fehlerhaft sein.">
            <a:extLst>
              <a:ext uri="{FF2B5EF4-FFF2-40B4-BE49-F238E27FC236}">
                <a16:creationId xmlns:a16="http://schemas.microsoft.com/office/drawing/2014/main" id="{BACCA0F5-23D6-EB37-C460-94244A32E4E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689" y="7607300"/>
            <a:ext cx="588963" cy="588963"/>
          </a:xfrm>
          <a:prstGeom prst="rect">
            <a:avLst/>
          </a:prstGeom>
        </p:spPr>
      </p:pic>
      <p:pic>
        <p:nvPicPr>
          <p:cNvPr id="5" name="Grafik 4" descr="Ein Bild, das Text, Schrift, Electric Blue (Farbe), Logo enthält.&#10;&#10;KI-generierte Inhalte können fehlerhaft sein.">
            <a:extLst>
              <a:ext uri="{FF2B5EF4-FFF2-40B4-BE49-F238E27FC236}">
                <a16:creationId xmlns:a16="http://schemas.microsoft.com/office/drawing/2014/main" id="{E8528457-C13C-4BF1-8385-D3A396521995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398" y="-21266"/>
            <a:ext cx="2610580" cy="547687"/>
          </a:xfrm>
          <a:prstGeom prst="rect">
            <a:avLst/>
          </a:prstGeom>
        </p:spPr>
      </p:pic>
      <p:pic>
        <p:nvPicPr>
          <p:cNvPr id="7" name="Grafik 6" descr="Ein Bild, das Text, Schrift, Symbol, Logo enthält.&#10;&#10;KI-generierte Inhalte können fehlerhaft sein.">
            <a:extLst>
              <a:ext uri="{FF2B5EF4-FFF2-40B4-BE49-F238E27FC236}">
                <a16:creationId xmlns:a16="http://schemas.microsoft.com/office/drawing/2014/main" id="{814C7066-DFB0-920F-DE84-D60F6F3679AD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581" y="-13553"/>
            <a:ext cx="547200" cy="5472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2pPr>
      <a:lvl3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3pPr>
      <a:lvl4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4pPr>
      <a:lvl5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5pPr>
      <a:lvl6pPr marL="4572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6pPr>
      <a:lvl7pPr marL="9144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7pPr>
      <a:lvl8pPr marL="13716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8pPr>
      <a:lvl9pPr marL="18288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9pPr>
    </p:titleStyle>
    <p:bodyStyle>
      <a:lvl1pPr marL="423863" indent="-423863" algn="l" defTabSz="1131888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19163" indent="-354013" algn="l" defTabSz="1131888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</a:defRPr>
      </a:lvl2pPr>
      <a:lvl3pPr marL="1414463" indent="-282575" algn="l" defTabSz="1131888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</a:defRPr>
      </a:lvl3pPr>
      <a:lvl4pPr marL="1979613" indent="-282575" algn="l" defTabSz="1131888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4pPr>
      <a:lvl5pPr marL="25463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5pPr>
      <a:lvl6pPr marL="30035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6pPr>
      <a:lvl7pPr marL="34607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7pPr>
      <a:lvl8pPr marL="39179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8pPr>
      <a:lvl9pPr marL="43751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73" userDrawn="1">
          <p15:clr>
            <a:srgbClr val="F26B43"/>
          </p15:clr>
        </p15:guide>
        <p15:guide id="2" pos="356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C5E7CA-B351-EF31-1917-F395BEE1C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313" y="1350954"/>
            <a:ext cx="9617075" cy="1819275"/>
          </a:xfrm>
        </p:spPr>
        <p:txBody>
          <a:bodyPr/>
          <a:lstStyle/>
          <a:p>
            <a:r>
              <a:rPr lang="de-DE" b="1" dirty="0">
                <a:solidFill>
                  <a:schemeClr val="tx1"/>
                </a:solidFill>
              </a:rPr>
              <a:t>Innovationen für nachhaltigen und smarten Pflanzenbau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Grafik 4" descr="Ein Bild, das Text, Schrift, Symbol, Logo enthält.&#10;&#10;KI-generierte Inhalte können fehlerhaft sein.">
            <a:extLst>
              <a:ext uri="{FF2B5EF4-FFF2-40B4-BE49-F238E27FC236}">
                <a16:creationId xmlns:a16="http://schemas.microsoft.com/office/drawing/2014/main" id="{805FA734-A8C2-F8A8-349B-5CE2A84838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30" y="3390351"/>
            <a:ext cx="3652840" cy="3652840"/>
          </a:xfrm>
          <a:prstGeom prst="rect">
            <a:avLst/>
          </a:prstGeom>
        </p:spPr>
      </p:pic>
      <p:pic>
        <p:nvPicPr>
          <p:cNvPr id="7" name="Grafik 6" descr="Ein Bild, das Text, Schrift, Electric Blue (Farbe), Logo enthält.&#10;&#10;KI-generierte Inhalte können fehlerhaft sein.">
            <a:extLst>
              <a:ext uri="{FF2B5EF4-FFF2-40B4-BE49-F238E27FC236}">
                <a16:creationId xmlns:a16="http://schemas.microsoft.com/office/drawing/2014/main" id="{1CA6A570-1C60-A8C4-5D75-844E5A7151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30" y="6685391"/>
            <a:ext cx="3652841" cy="7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96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888305"/>
          </a:xfrm>
          <a:solidFill>
            <a:srgbClr val="FF3101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133650" rIns="89100" bIns="142560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3960" b="1" dirty="0">
                <a:solidFill>
                  <a:schemeClr val="bg1"/>
                </a:solidFill>
                <a:latin typeface="Arial" charset="0"/>
              </a:rPr>
              <a:t>Technik des Pflanzenschutzes</a:t>
            </a:r>
          </a:p>
        </p:txBody>
      </p:sp>
      <p:sp>
        <p:nvSpPr>
          <p:cNvPr id="1180676" name="Rectangle 4"/>
          <p:cNvSpPr>
            <a:spLocks noChangeArrowheads="1"/>
          </p:cNvSpPr>
          <p:nvPr/>
        </p:nvSpPr>
        <p:spPr bwMode="auto">
          <a:xfrm>
            <a:off x="318254" y="3146009"/>
            <a:ext cx="8780923" cy="475397"/>
          </a:xfrm>
          <a:prstGeom prst="rect">
            <a:avLst/>
          </a:prstGeom>
          <a:solidFill>
            <a:srgbClr val="FF310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67300" tIns="45707" rIns="267300" bIns="66825">
            <a:spAutoFit/>
          </a:bodyPr>
          <a:lstStyle/>
          <a:p>
            <a:pPr defTabSz="913508"/>
            <a:r>
              <a:rPr lang="de-DE" sz="2351" b="1" dirty="0">
                <a:solidFill>
                  <a:schemeClr val="bg1"/>
                </a:solidFill>
                <a:cs typeface="Times New Roman" pitchFamily="18" charset="0"/>
              </a:rPr>
              <a:t>1.  Bedeutung, Stand und Aufgaben des Pflanzenschutzes</a:t>
            </a:r>
          </a:p>
        </p:txBody>
      </p:sp>
      <p:sp>
        <p:nvSpPr>
          <p:cNvPr id="1180677" name="Rectangle 5"/>
          <p:cNvSpPr>
            <a:spLocks noChangeArrowheads="1"/>
          </p:cNvSpPr>
          <p:nvPr/>
        </p:nvSpPr>
        <p:spPr bwMode="auto">
          <a:xfrm>
            <a:off x="318254" y="3817879"/>
            <a:ext cx="8327274" cy="475397"/>
          </a:xfrm>
          <a:prstGeom prst="rect">
            <a:avLst/>
          </a:prstGeom>
          <a:solidFill>
            <a:srgbClr val="FF310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67300" tIns="45707" rIns="267300" bIns="66825">
            <a:spAutoFit/>
          </a:bodyPr>
          <a:lstStyle/>
          <a:p>
            <a:pPr defTabSz="913508"/>
            <a:r>
              <a:rPr lang="de-DE" sz="2351" b="1" dirty="0">
                <a:solidFill>
                  <a:schemeClr val="bg1"/>
                </a:solidFill>
                <a:cs typeface="Times New Roman" pitchFamily="18" charset="0"/>
              </a:rPr>
              <a:t>2.  Chemischer Pflanzenschutz  –  Applikationstechnik</a:t>
            </a:r>
          </a:p>
        </p:txBody>
      </p:sp>
      <p:sp>
        <p:nvSpPr>
          <p:cNvPr id="1180678" name="Rectangle 6"/>
          <p:cNvSpPr>
            <a:spLocks noChangeArrowheads="1"/>
          </p:cNvSpPr>
          <p:nvPr/>
        </p:nvSpPr>
        <p:spPr bwMode="auto">
          <a:xfrm>
            <a:off x="318255" y="4499571"/>
            <a:ext cx="7160223" cy="475397"/>
          </a:xfrm>
          <a:prstGeom prst="rect">
            <a:avLst/>
          </a:prstGeom>
          <a:solidFill>
            <a:srgbClr val="FF310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67300" tIns="45707" rIns="267300" bIns="66825">
            <a:spAutoFit/>
          </a:bodyPr>
          <a:lstStyle/>
          <a:p>
            <a:pPr defTabSz="913508"/>
            <a:r>
              <a:rPr lang="de-DE" sz="2351" b="1" dirty="0">
                <a:solidFill>
                  <a:schemeClr val="bg1"/>
                </a:solidFill>
                <a:cs typeface="Times New Roman" pitchFamily="18" charset="0"/>
              </a:rPr>
              <a:t>3.  Chemischer Pflanzenschutz  –  PS-Spritzen</a:t>
            </a:r>
          </a:p>
        </p:txBody>
      </p:sp>
      <p:sp>
        <p:nvSpPr>
          <p:cNvPr id="1180679" name="Rectangle 7"/>
          <p:cNvSpPr>
            <a:spLocks noChangeArrowheads="1"/>
          </p:cNvSpPr>
          <p:nvPr/>
        </p:nvSpPr>
        <p:spPr bwMode="auto">
          <a:xfrm>
            <a:off x="318254" y="5169477"/>
            <a:ext cx="7708514" cy="475397"/>
          </a:xfrm>
          <a:prstGeom prst="rect">
            <a:avLst/>
          </a:prstGeom>
          <a:solidFill>
            <a:srgbClr val="FF310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67300" tIns="45707" rIns="267300" bIns="66825">
            <a:spAutoFit/>
          </a:bodyPr>
          <a:lstStyle/>
          <a:p>
            <a:pPr defTabSz="913508"/>
            <a:r>
              <a:rPr lang="de-DE" sz="2351" b="1" dirty="0">
                <a:solidFill>
                  <a:schemeClr val="bg1"/>
                </a:solidFill>
                <a:cs typeface="Times New Roman" pitchFamily="18" charset="0"/>
              </a:rPr>
              <a:t>4.Chemischer Pflanzenschutz  –  Arbeitsverfahren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2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Ackerbau = Pflanzenschutz</a:t>
            </a:r>
          </a:p>
        </p:txBody>
      </p:sp>
      <p:sp>
        <p:nvSpPr>
          <p:cNvPr id="1182723" name="Rectangle 3"/>
          <p:cNvSpPr>
            <a:spLocks noChangeArrowheads="1"/>
          </p:cNvSpPr>
          <p:nvPr/>
        </p:nvSpPr>
        <p:spPr bwMode="auto">
          <a:xfrm>
            <a:off x="4809173" y="3961289"/>
            <a:ext cx="1665841" cy="54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>
                <a:solidFill>
                  <a:schemeClr val="bg1"/>
                </a:solidFill>
                <a:latin typeface="Arial Unicode MS" pitchFamily="34" charset="-128"/>
              </a:rPr>
              <a:t>1000419</a:t>
            </a:r>
          </a:p>
        </p:txBody>
      </p:sp>
      <p:sp>
        <p:nvSpPr>
          <p:cNvPr id="1182724" name="Text Box 4"/>
          <p:cNvSpPr txBox="1">
            <a:spLocks noChangeArrowheads="1"/>
          </p:cNvSpPr>
          <p:nvPr/>
        </p:nvSpPr>
        <p:spPr bwMode="auto">
          <a:xfrm>
            <a:off x="436126" y="3731439"/>
            <a:ext cx="10543640" cy="340846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/>
              <a:t>Der Mensch muss deshalb diese Nutzpflanzen vor</a:t>
            </a:r>
          </a:p>
          <a:p>
            <a:r>
              <a:rPr lang="de-DE" sz="2970"/>
              <a:t>	- Schädlingen</a:t>
            </a:r>
          </a:p>
          <a:p>
            <a:r>
              <a:rPr lang="de-DE" sz="2970"/>
              <a:t>	- Krankheiten</a:t>
            </a:r>
          </a:p>
          <a:p>
            <a:r>
              <a:rPr lang="de-DE" sz="2970"/>
              <a:t>	- Schadpflanzen</a:t>
            </a:r>
          </a:p>
          <a:p>
            <a:r>
              <a:rPr lang="de-DE" sz="2970"/>
              <a:t>schützen</a:t>
            </a:r>
          </a:p>
          <a:p>
            <a:endParaRPr lang="de-DE" sz="2970"/>
          </a:p>
          <a:p>
            <a:pPr algn="ctr"/>
            <a:r>
              <a:rPr lang="de-DE" sz="297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Ackerbau ist demnach Pflanzenschutz !</a:t>
            </a:r>
          </a:p>
        </p:txBody>
      </p:sp>
      <p:sp>
        <p:nvSpPr>
          <p:cNvPr id="1182725" name="Text Box 5"/>
          <p:cNvSpPr txBox="1">
            <a:spLocks noChangeArrowheads="1"/>
          </p:cNvSpPr>
          <p:nvPr/>
        </p:nvSpPr>
        <p:spPr bwMode="auto">
          <a:xfrm>
            <a:off x="388978" y="1546880"/>
            <a:ext cx="10543640" cy="155394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/>
              <a:t>Mit dem Ackerbau wählt der Mensch gezielt und bewusst Pflanzen zur Kultur aus der Gesamtflora aus und betreibt deren herausgehobenes Wachstum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2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2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272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Hilflosigkeit bei „Naturgewalten“</a:t>
            </a:r>
          </a:p>
        </p:txBody>
      </p:sp>
      <p:sp>
        <p:nvSpPr>
          <p:cNvPr id="1183747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01000420.jpg</a:t>
            </a:r>
          </a:p>
        </p:txBody>
      </p:sp>
      <p:sp>
        <p:nvSpPr>
          <p:cNvPr id="1183748" name="Rectangle 4"/>
          <p:cNvSpPr>
            <a:spLocks noChangeArrowheads="1"/>
          </p:cNvSpPr>
          <p:nvPr/>
        </p:nvSpPr>
        <p:spPr bwMode="auto">
          <a:xfrm>
            <a:off x="4809173" y="3961289"/>
            <a:ext cx="1665841" cy="54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>
                <a:solidFill>
                  <a:schemeClr val="bg1"/>
                </a:solidFill>
                <a:latin typeface="Arial Unicode MS" pitchFamily="34" charset="-128"/>
              </a:rPr>
              <a:t>1000419</a:t>
            </a:r>
          </a:p>
        </p:txBody>
      </p:sp>
      <p:pic>
        <p:nvPicPr>
          <p:cNvPr id="1183749" name="Picture 5" descr="010004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16" y="1307208"/>
            <a:ext cx="7844374" cy="625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3750" name="Text Box 6"/>
          <p:cNvSpPr txBox="1">
            <a:spLocks noChangeArrowheads="1"/>
          </p:cNvSpPr>
          <p:nvPr/>
        </p:nvSpPr>
        <p:spPr bwMode="auto">
          <a:xfrm>
            <a:off x="6848357" y="1389718"/>
            <a:ext cx="4084261" cy="6143089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475" b="1"/>
              <a:t>1693 – 1696  Heuschreckenplage</a:t>
            </a:r>
          </a:p>
          <a:p>
            <a:endParaRPr lang="de-DE" sz="990"/>
          </a:p>
          <a:p>
            <a:r>
              <a:rPr lang="de-DE" sz="2475"/>
              <a:t>Gewaltige Züge ziehen von Ungarn über Österreich nach Bayern</a:t>
            </a:r>
          </a:p>
          <a:p>
            <a:endParaRPr lang="de-DE" sz="2475"/>
          </a:p>
          <a:p>
            <a:endParaRPr lang="de-DE" sz="2228"/>
          </a:p>
          <a:p>
            <a:r>
              <a:rPr lang="de-DE" sz="2228"/>
              <a:t>Zur Vorstellung (heute):</a:t>
            </a:r>
          </a:p>
          <a:p>
            <a:r>
              <a:rPr lang="de-DE" sz="2228"/>
              <a:t>1 Schwarm etwa 40 Mio. Tiere </a:t>
            </a:r>
          </a:p>
          <a:p>
            <a:endParaRPr lang="de-DE" sz="2228"/>
          </a:p>
          <a:p>
            <a:endParaRPr lang="de-DE" sz="2228"/>
          </a:p>
          <a:p>
            <a:r>
              <a:rPr lang="de-DE" sz="2475" b="1"/>
              <a:t>1875 letzte Heuschreckenplage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3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3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3750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Weitere „Katastrophen“</a:t>
            </a:r>
          </a:p>
        </p:txBody>
      </p:sp>
      <p:sp>
        <p:nvSpPr>
          <p:cNvPr id="1184771" name="Rectangle 3"/>
          <p:cNvSpPr>
            <a:spLocks noChangeArrowheads="1"/>
          </p:cNvSpPr>
          <p:nvPr/>
        </p:nvSpPr>
        <p:spPr bwMode="auto">
          <a:xfrm>
            <a:off x="4809173" y="3961289"/>
            <a:ext cx="1665841" cy="54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>
                <a:solidFill>
                  <a:schemeClr val="bg1"/>
                </a:solidFill>
                <a:latin typeface="Arial Unicode MS" pitchFamily="34" charset="-128"/>
              </a:rPr>
              <a:t>1000419</a:t>
            </a:r>
          </a:p>
        </p:txBody>
      </p:sp>
      <p:sp>
        <p:nvSpPr>
          <p:cNvPr id="1184772" name="Text Box 4"/>
          <p:cNvSpPr txBox="1">
            <a:spLocks noChangeArrowheads="1"/>
          </p:cNvSpPr>
          <p:nvPr/>
        </p:nvSpPr>
        <p:spPr bwMode="auto">
          <a:xfrm>
            <a:off x="436126" y="3819843"/>
            <a:ext cx="10543640" cy="1758256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475" b="1"/>
              <a:t>Mutterkorn im Roggen (Deutschland um 1900)</a:t>
            </a:r>
          </a:p>
          <a:p>
            <a:endParaRPr lang="de-DE" sz="990"/>
          </a:p>
          <a:p>
            <a:r>
              <a:rPr lang="de-DE" sz="2475"/>
              <a:t>Als „Heiliges Feuer“ bezeichnet</a:t>
            </a:r>
          </a:p>
          <a:p>
            <a:endParaRPr lang="de-DE" sz="990"/>
          </a:p>
          <a:p>
            <a:r>
              <a:rPr lang="de-DE" sz="2475"/>
              <a:t>	mehrere 10.000 Menschen sterben je Jahr qualvoll</a:t>
            </a:r>
            <a:endParaRPr lang="de-DE" sz="2475" b="1"/>
          </a:p>
        </p:txBody>
      </p:sp>
      <p:sp>
        <p:nvSpPr>
          <p:cNvPr id="1184773" name="Text Box 5"/>
          <p:cNvSpPr txBox="1">
            <a:spLocks noChangeArrowheads="1"/>
          </p:cNvSpPr>
          <p:nvPr/>
        </p:nvSpPr>
        <p:spPr bwMode="auto">
          <a:xfrm>
            <a:off x="388978" y="1389718"/>
            <a:ext cx="10543640" cy="2237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475" b="1"/>
              <a:t>1848	Phythophtora</a:t>
            </a:r>
          </a:p>
          <a:p>
            <a:endParaRPr lang="de-DE" sz="990"/>
          </a:p>
          <a:p>
            <a:r>
              <a:rPr lang="de-DE" sz="2475"/>
              <a:t>In Irland wird nahezu die gesamte Kartoffelernte vernichtet</a:t>
            </a:r>
          </a:p>
          <a:p>
            <a:endParaRPr lang="de-DE" sz="990"/>
          </a:p>
          <a:p>
            <a:r>
              <a:rPr lang="de-DE" sz="2970" b="1"/>
              <a:t>	</a:t>
            </a:r>
            <a:r>
              <a:rPr lang="de-DE" sz="2970" b="1">
                <a:sym typeface="Symbol" pitchFamily="18" charset="2"/>
              </a:rPr>
              <a:t> </a:t>
            </a:r>
            <a:r>
              <a:rPr lang="de-DE" sz="2970" b="1"/>
              <a:t>Hungersnot</a:t>
            </a:r>
          </a:p>
          <a:p>
            <a:endParaRPr lang="de-DE" sz="990" b="1"/>
          </a:p>
          <a:p>
            <a:r>
              <a:rPr lang="de-DE" sz="2475"/>
              <a:t>		 </a:t>
            </a:r>
            <a:r>
              <a:rPr lang="de-DE" sz="2970" b="1">
                <a:sym typeface="Symbol" pitchFamily="18" charset="2"/>
              </a:rPr>
              <a:t></a:t>
            </a:r>
            <a:r>
              <a:rPr lang="de-DE" sz="2475"/>
              <a:t> Menschen wandern nach Amerika aus</a:t>
            </a:r>
          </a:p>
        </p:txBody>
      </p:sp>
      <p:sp>
        <p:nvSpPr>
          <p:cNvPr id="1184774" name="Text Box 6"/>
          <p:cNvSpPr txBox="1">
            <a:spLocks noChangeArrowheads="1"/>
          </p:cNvSpPr>
          <p:nvPr/>
        </p:nvSpPr>
        <p:spPr bwMode="auto">
          <a:xfrm>
            <a:off x="333971" y="5633105"/>
            <a:ext cx="10635972" cy="1909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 b="1"/>
              <a:t>Heute:</a:t>
            </a:r>
          </a:p>
          <a:p>
            <a:r>
              <a:rPr lang="de-DE" sz="2723"/>
              <a:t>Etwa </a:t>
            </a:r>
            <a:r>
              <a:rPr lang="de-DE" sz="2723" b="1"/>
              <a:t>1/3 der Welternte</a:t>
            </a:r>
            <a:r>
              <a:rPr lang="de-DE" sz="2723"/>
              <a:t> geht durch Unkraut, tierische Schädlinge und Schadpilze verloren;</a:t>
            </a:r>
          </a:p>
          <a:p>
            <a:r>
              <a:rPr lang="de-DE" sz="2723"/>
              <a:t>		und zugleich hungern 800 Mio. Menschen weltweit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4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4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4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4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4772" grpId="0" animBg="1" autoUpdateAnimBg="0"/>
      <p:bldP spid="118477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5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754" y="684450"/>
            <a:ext cx="4392692" cy="1337654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algn="l"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Pflanzenkrankheiten  - </a:t>
            </a:r>
            <a:r>
              <a:rPr lang="de-DE" sz="2475" b="1">
                <a:solidFill>
                  <a:schemeClr val="bg1"/>
                </a:solidFill>
                <a:latin typeface="Arial" charset="0"/>
              </a:rPr>
              <a:t>lange Zeit nicht erkannt, bzw. falsch interpretiert !</a:t>
            </a:r>
          </a:p>
        </p:txBody>
      </p:sp>
      <p:grpSp>
        <p:nvGrpSpPr>
          <p:cNvPr id="1185795" name="Group 3"/>
          <p:cNvGrpSpPr>
            <a:grpSpLocks/>
          </p:cNvGrpSpPr>
          <p:nvPr/>
        </p:nvGrpSpPr>
        <p:grpSpPr bwMode="auto">
          <a:xfrm>
            <a:off x="351652" y="603905"/>
            <a:ext cx="6086118" cy="6921043"/>
            <a:chOff x="179" y="307"/>
            <a:chExt cx="3098" cy="3523"/>
          </a:xfrm>
        </p:grpSpPr>
        <p:sp>
          <p:nvSpPr>
            <p:cNvPr id="1185796" name="Text Box 4"/>
            <p:cNvSpPr txBox="1">
              <a:spLocks noChangeArrowheads="1"/>
            </p:cNvSpPr>
            <p:nvPr/>
          </p:nvSpPr>
          <p:spPr bwMode="auto">
            <a:xfrm>
              <a:off x="1515" y="1777"/>
              <a:ext cx="1099" cy="25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31" tIns="45716" rIns="91431" bIns="71993">
              <a:spAutoFit/>
            </a:bodyPr>
            <a:lstStyle/>
            <a:p>
              <a:pPr eaLnBrk="0" hangingPunct="0"/>
              <a:r>
                <a:rPr lang="de-DE" sz="2475" b="1">
                  <a:solidFill>
                    <a:schemeClr val="bg1"/>
                  </a:solidFill>
                </a:rPr>
                <a:t>01000421.jpg</a:t>
              </a:r>
            </a:p>
          </p:txBody>
        </p:sp>
        <p:pic>
          <p:nvPicPr>
            <p:cNvPr id="1185797" name="Picture 5" descr="010004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491" b="2264"/>
            <a:stretch>
              <a:fillRect/>
            </a:stretch>
          </p:blipFill>
          <p:spPr bwMode="auto">
            <a:xfrm>
              <a:off x="179" y="307"/>
              <a:ext cx="3098" cy="3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85798" name="Rectangle 6"/>
          <p:cNvSpPr>
            <a:spLocks noChangeArrowheads="1"/>
          </p:cNvSpPr>
          <p:nvPr/>
        </p:nvSpPr>
        <p:spPr bwMode="auto">
          <a:xfrm>
            <a:off x="6608683" y="2273758"/>
            <a:ext cx="4392692" cy="1147410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228">
                <a:latin typeface="Times New Roman" pitchFamily="18" charset="0"/>
              </a:rPr>
              <a:t>Pilze und Schimmel sind Nachgeburten der Bl</a:t>
            </a:r>
            <a:r>
              <a:rPr lang="de-DE" sz="2228">
                <a:latin typeface="Arial"/>
              </a:rPr>
              <a:t>ü</a:t>
            </a:r>
            <a:r>
              <a:rPr lang="de-DE" sz="2228">
                <a:latin typeface="Times New Roman" pitchFamily="18" charset="0"/>
              </a:rPr>
              <a:t>ten, Pollen und Samen</a:t>
            </a:r>
            <a:r>
              <a:rPr lang="de-DE" sz="1980">
                <a:latin typeface="Times New Roman" pitchFamily="18" charset="0"/>
              </a:rPr>
              <a:t> </a:t>
            </a:r>
            <a:r>
              <a:rPr lang="de-DE" sz="1733">
                <a:latin typeface="Times New Roman" pitchFamily="18" charset="0"/>
              </a:rPr>
              <a:t>(ESSENBACH, 1776-1850)</a:t>
            </a:r>
            <a:endParaRPr lang="de-DE" sz="2475">
              <a:latin typeface="Times New Roman" pitchFamily="18" charset="0"/>
            </a:endParaRPr>
          </a:p>
        </p:txBody>
      </p:sp>
      <p:sp>
        <p:nvSpPr>
          <p:cNvPr id="1185799" name="Rectangle 7"/>
          <p:cNvSpPr>
            <a:spLocks noChangeArrowheads="1"/>
          </p:cNvSpPr>
          <p:nvPr/>
        </p:nvSpPr>
        <p:spPr bwMode="auto">
          <a:xfrm>
            <a:off x="6640116" y="5242163"/>
            <a:ext cx="4392692" cy="2252007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228" dirty="0">
                <a:latin typeface="Times New Roman" pitchFamily="18" charset="0"/>
              </a:rPr>
              <a:t>Ursachenforschung durch Anton de Barg</a:t>
            </a:r>
            <a:r>
              <a:rPr lang="de-DE" sz="1733" dirty="0">
                <a:latin typeface="Times New Roman" pitchFamily="18" charset="0"/>
              </a:rPr>
              <a:t> (1815-1885)</a:t>
            </a:r>
            <a:br>
              <a:rPr lang="de-DE" sz="1733" dirty="0">
                <a:latin typeface="Times New Roman" pitchFamily="18" charset="0"/>
              </a:rPr>
            </a:br>
            <a:r>
              <a:rPr lang="de-DE" sz="2228" dirty="0">
                <a:latin typeface="Times New Roman" pitchFamily="18" charset="0"/>
              </a:rPr>
              <a:t>- Brandpilze</a:t>
            </a:r>
            <a:br>
              <a:rPr lang="de-DE" sz="2228" dirty="0">
                <a:latin typeface="Times New Roman" pitchFamily="18" charset="0"/>
              </a:rPr>
            </a:br>
            <a:r>
              <a:rPr lang="de-DE" sz="2228" dirty="0">
                <a:latin typeface="Times New Roman" pitchFamily="18" charset="0"/>
              </a:rPr>
              <a:t>- Kraut- und Knoll</a:t>
            </a:r>
            <a:r>
              <a:rPr lang="de-DE" sz="2228" dirty="0">
                <a:latin typeface="+mn-lt"/>
              </a:rPr>
              <a:t>enfäul</a:t>
            </a:r>
            <a:r>
              <a:rPr lang="de-DE" sz="2228" dirty="0">
                <a:latin typeface="Times New Roman" pitchFamily="18" charset="0"/>
              </a:rPr>
              <a:t>e</a:t>
            </a:r>
            <a:br>
              <a:rPr lang="de-DE" sz="2228" dirty="0">
                <a:latin typeface="Times New Roman" pitchFamily="18" charset="0"/>
              </a:rPr>
            </a:br>
            <a:r>
              <a:rPr lang="de-DE" sz="1733" dirty="0">
                <a:latin typeface="Times New Roman" pitchFamily="18" charset="0"/>
              </a:rPr>
              <a:t>	</a:t>
            </a:r>
            <a:r>
              <a:rPr lang="de-DE" sz="2475" dirty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→ </a:t>
            </a:r>
            <a:r>
              <a:rPr lang="de-DE" sz="2475" dirty="0">
                <a:latin typeface="Times New Roman" pitchFamily="18" charset="0"/>
              </a:rPr>
              <a:t>Kupferbr</a:t>
            </a:r>
            <a:r>
              <a:rPr lang="de-DE" sz="2475" dirty="0">
                <a:latin typeface="Arial"/>
              </a:rPr>
              <a:t>ü</a:t>
            </a:r>
            <a:r>
              <a:rPr lang="de-DE" sz="2475" dirty="0">
                <a:latin typeface="Times New Roman" pitchFamily="18" charset="0"/>
              </a:rPr>
              <a:t>he</a:t>
            </a:r>
            <a:br>
              <a:rPr lang="de-DE" sz="2475" dirty="0">
                <a:latin typeface="Times New Roman" pitchFamily="18" charset="0"/>
              </a:rPr>
            </a:br>
            <a:r>
              <a:rPr lang="de-DE" sz="1733" dirty="0">
                <a:latin typeface="Times New Roman" pitchFamily="18" charset="0"/>
              </a:rPr>
              <a:t>	</a:t>
            </a:r>
            <a:r>
              <a:rPr lang="de-DE" sz="2475" dirty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→ </a:t>
            </a:r>
            <a:r>
              <a:rPr lang="de-DE" sz="2475" dirty="0">
                <a:latin typeface="Times New Roman" pitchFamily="18" charset="0"/>
              </a:rPr>
              <a:t>Beizen</a:t>
            </a:r>
          </a:p>
        </p:txBody>
      </p:sp>
      <p:sp>
        <p:nvSpPr>
          <p:cNvPr id="1185800" name="Text Box 8"/>
          <p:cNvSpPr txBox="1">
            <a:spLocks noChangeArrowheads="1"/>
          </p:cNvSpPr>
          <p:nvPr/>
        </p:nvSpPr>
        <p:spPr bwMode="auto">
          <a:xfrm>
            <a:off x="349686" y="5896353"/>
            <a:ext cx="4822154" cy="127310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/>
              <a:t>1898</a:t>
            </a:r>
          </a:p>
          <a:p>
            <a:r>
              <a:rPr lang="de-DE" sz="2475"/>
              <a:t>Erste Handspritze mit Hochdruck</a:t>
            </a:r>
          </a:p>
          <a:p>
            <a:r>
              <a:rPr lang="de-DE" sz="2228"/>
              <a:t>(HOLDER)</a:t>
            </a:r>
          </a:p>
        </p:txBody>
      </p:sp>
      <p:sp>
        <p:nvSpPr>
          <p:cNvPr id="1185801" name="Rectangle 9"/>
          <p:cNvSpPr>
            <a:spLocks noChangeArrowheads="1"/>
          </p:cNvSpPr>
          <p:nvPr/>
        </p:nvSpPr>
        <p:spPr bwMode="auto">
          <a:xfrm>
            <a:off x="6600825" y="3609638"/>
            <a:ext cx="4392692" cy="461709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228">
                <a:latin typeface="Times New Roman" pitchFamily="18" charset="0"/>
              </a:rPr>
              <a:t>Aus Fleisch werden Maden</a:t>
            </a:r>
            <a:r>
              <a:rPr lang="de-DE" sz="1733">
                <a:latin typeface="Times New Roman" pitchFamily="18" charset="0"/>
              </a:rPr>
              <a:t> (???)</a:t>
            </a:r>
            <a:endParaRPr lang="de-DE" sz="2475">
              <a:latin typeface="Times New Roman" pitchFamily="18" charset="0"/>
            </a:endParaRPr>
          </a:p>
        </p:txBody>
      </p:sp>
      <p:sp>
        <p:nvSpPr>
          <p:cNvPr id="1185802" name="Rectangle 10"/>
          <p:cNvSpPr>
            <a:spLocks noChangeArrowheads="1"/>
          </p:cNvSpPr>
          <p:nvPr/>
        </p:nvSpPr>
        <p:spPr bwMode="auto">
          <a:xfrm>
            <a:off x="6640116" y="4226501"/>
            <a:ext cx="4392692" cy="804559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228">
                <a:latin typeface="Times New Roman" pitchFamily="18" charset="0"/>
              </a:rPr>
              <a:t>Krautf</a:t>
            </a:r>
            <a:r>
              <a:rPr lang="de-DE" sz="2228">
                <a:latin typeface="Arial"/>
              </a:rPr>
              <a:t>ä</a:t>
            </a:r>
            <a:r>
              <a:rPr lang="de-DE" sz="2228">
                <a:latin typeface="Times New Roman" pitchFamily="18" charset="0"/>
              </a:rPr>
              <a:t>ule ist Stadium des Absterbens</a:t>
            </a:r>
            <a:r>
              <a:rPr lang="de-DE" sz="1733">
                <a:latin typeface="Times New Roman" pitchFamily="18" charset="0"/>
              </a:rPr>
              <a:t> (LIEBIG, 1803-1873)</a:t>
            </a:r>
            <a:endParaRPr lang="de-DE" sz="2475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5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5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5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5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5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5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5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5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5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5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5798" grpId="0" animBg="1" autoUpdateAnimBg="0"/>
      <p:bldP spid="1185799" grpId="0" animBg="1" autoUpdateAnimBg="0"/>
      <p:bldP spid="1185800" grpId="0" animBg="1" autoUpdateAnimBg="0"/>
      <p:bldP spid="1185801" grpId="0" animBg="1" autoUpdateAnimBg="0"/>
      <p:bldP spid="1185802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0"/>
            <a:ext cx="10679192" cy="91875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 dirty="0" err="1">
                <a:solidFill>
                  <a:schemeClr val="bg1"/>
                </a:solidFill>
                <a:latin typeface="Arial" charset="0"/>
              </a:rPr>
              <a:t>Hederichspritze</a:t>
            </a:r>
            <a:r>
              <a:rPr lang="de-DE" sz="2970" b="1" dirty="0">
                <a:solidFill>
                  <a:schemeClr val="bg1"/>
                </a:solidFill>
                <a:latin typeface="Arial" charset="0"/>
              </a:rPr>
              <a:t> für Kupfervitriol </a:t>
            </a:r>
            <a:r>
              <a:rPr lang="de-DE" sz="2228" b="1" dirty="0">
                <a:solidFill>
                  <a:schemeClr val="bg1"/>
                </a:solidFill>
                <a:latin typeface="Arial" charset="0"/>
              </a:rPr>
              <a:t>(um 1910) </a:t>
            </a:r>
            <a:br>
              <a:rPr lang="de-DE" sz="2228" b="1" dirty="0">
                <a:solidFill>
                  <a:schemeClr val="bg1"/>
                </a:solidFill>
                <a:latin typeface="Arial" charset="0"/>
              </a:rPr>
            </a:br>
            <a:r>
              <a:rPr lang="de-DE" sz="2228" b="1" dirty="0">
                <a:solidFill>
                  <a:schemeClr val="bg1"/>
                </a:solidFill>
                <a:latin typeface="Arial" charset="0"/>
              </a:rPr>
              <a:t>- radangetriebene Membranpumpe und Handpumpe zum Befüllen, 4m AB -</a:t>
            </a:r>
          </a:p>
        </p:txBody>
      </p:sp>
      <p:sp>
        <p:nvSpPr>
          <p:cNvPr id="1186819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01000422.jpg</a:t>
            </a:r>
          </a:p>
        </p:txBody>
      </p:sp>
      <p:pic>
        <p:nvPicPr>
          <p:cNvPr id="1186820" name="Picture 4" descr="01000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" b="11777"/>
          <a:stretch>
            <a:fillRect/>
          </a:stretch>
        </p:blipFill>
        <p:spPr bwMode="auto">
          <a:xfrm>
            <a:off x="929225" y="1666717"/>
            <a:ext cx="9457253" cy="589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 dirty="0">
                <a:solidFill>
                  <a:schemeClr val="bg1"/>
                </a:solidFill>
                <a:latin typeface="Arial" charset="0"/>
              </a:rPr>
              <a:t>Ökonomische Anforderungen an den Pflanzenschutz</a:t>
            </a:r>
          </a:p>
        </p:txBody>
      </p:sp>
      <p:sp>
        <p:nvSpPr>
          <p:cNvPr id="1189891" name="Text Box 3"/>
          <p:cNvSpPr txBox="1">
            <a:spLocks noChangeArrowheads="1"/>
          </p:cNvSpPr>
          <p:nvPr/>
        </p:nvSpPr>
        <p:spPr bwMode="auto">
          <a:xfrm>
            <a:off x="318255" y="1334712"/>
            <a:ext cx="10645795" cy="6188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7325" indent="-18732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79425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846" dirty="0">
                <a:latin typeface="Arial" charset="0"/>
                <a:cs typeface="Times New Roman" pitchFamily="18" charset="0"/>
              </a:rPr>
              <a:t>▪ </a:t>
            </a:r>
            <a:r>
              <a:rPr lang="de-DE" sz="2475" b="1" dirty="0">
                <a:latin typeface="Arial" charset="0"/>
                <a:cs typeface="Times New Roman" pitchFamily="18" charset="0"/>
              </a:rPr>
              <a:t>Verluste</a:t>
            </a:r>
            <a:r>
              <a:rPr lang="de-DE" sz="2475" dirty="0">
                <a:latin typeface="Arial" charset="0"/>
                <a:cs typeface="Times New Roman" pitchFamily="18" charset="0"/>
              </a:rPr>
              <a:t> reduzieren und damit die Nahrungsmittelproduktion sichern und steigern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 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▪ </a:t>
            </a:r>
            <a:r>
              <a:rPr lang="de-DE" sz="2475" b="1" dirty="0">
                <a:latin typeface="Arial" charset="0"/>
                <a:cs typeface="Times New Roman" pitchFamily="18" charset="0"/>
              </a:rPr>
              <a:t>Qualität</a:t>
            </a:r>
            <a:r>
              <a:rPr lang="de-DE" sz="2475" dirty="0">
                <a:latin typeface="Arial" charset="0"/>
                <a:cs typeface="Times New Roman" pitchFamily="18" charset="0"/>
              </a:rPr>
              <a:t> und Haltbarkeit der Erntegüter erhalten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 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▪ </a:t>
            </a:r>
            <a:r>
              <a:rPr lang="de-DE" sz="2475" b="1" dirty="0">
                <a:latin typeface="Arial" charset="0"/>
                <a:cs typeface="Times New Roman" pitchFamily="18" charset="0"/>
              </a:rPr>
              <a:t>Arbeitskräftebedarf</a:t>
            </a:r>
            <a:r>
              <a:rPr lang="de-DE" sz="2475" dirty="0">
                <a:latin typeface="Arial" charset="0"/>
                <a:cs typeface="Times New Roman" pitchFamily="18" charset="0"/>
              </a:rPr>
              <a:t> reduzieren und die </a:t>
            </a:r>
            <a:r>
              <a:rPr lang="de-DE" sz="2475" b="1" dirty="0">
                <a:latin typeface="Arial" charset="0"/>
                <a:cs typeface="Times New Roman" pitchFamily="18" charset="0"/>
              </a:rPr>
              <a:t>Arbeit</a:t>
            </a:r>
            <a:r>
              <a:rPr lang="de-DE" sz="2475" dirty="0">
                <a:latin typeface="Arial" charset="0"/>
                <a:cs typeface="Times New Roman" pitchFamily="18" charset="0"/>
              </a:rPr>
              <a:t> erleichtern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 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▪ </a:t>
            </a:r>
            <a:r>
              <a:rPr lang="de-DE" sz="2475" b="1" dirty="0">
                <a:latin typeface="Arial" charset="0"/>
                <a:cs typeface="Times New Roman" pitchFamily="18" charset="0"/>
              </a:rPr>
              <a:t>Produktionskosten</a:t>
            </a:r>
            <a:r>
              <a:rPr lang="de-DE" sz="2475" dirty="0">
                <a:latin typeface="Arial" charset="0"/>
                <a:cs typeface="Times New Roman" pitchFamily="18" charset="0"/>
              </a:rPr>
              <a:t> senken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Ökologische Anforderungen an den Pflanzenschutz</a:t>
            </a:r>
          </a:p>
        </p:txBody>
      </p:sp>
      <p:sp>
        <p:nvSpPr>
          <p:cNvPr id="1190915" name="Text Box 3"/>
          <p:cNvSpPr txBox="1">
            <a:spLocks noChangeArrowheads="1"/>
          </p:cNvSpPr>
          <p:nvPr/>
        </p:nvSpPr>
        <p:spPr bwMode="auto">
          <a:xfrm>
            <a:off x="282893" y="1417221"/>
            <a:ext cx="10704731" cy="5995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90500" indent="-1905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826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475" dirty="0">
                <a:latin typeface="Arial" charset="0"/>
                <a:cs typeface="Arial" charset="0"/>
              </a:rPr>
              <a:t>▪ Minderung der Belastung von </a:t>
            </a:r>
            <a:r>
              <a:rPr lang="de-DE" sz="2475" b="1" dirty="0">
                <a:latin typeface="Arial" charset="0"/>
                <a:cs typeface="Arial" charset="0"/>
              </a:rPr>
              <a:t>Boden, Luft und Wasser</a:t>
            </a:r>
            <a:r>
              <a:rPr lang="de-DE" sz="2475" dirty="0">
                <a:latin typeface="Arial" charset="0"/>
                <a:cs typeface="Arial" charset="0"/>
              </a:rPr>
              <a:t> durch Agrochemikalien</a:t>
            </a:r>
            <a:r>
              <a:rPr lang="de-DE" sz="2475" dirty="0">
                <a:latin typeface="Arial" charset="0"/>
                <a:cs typeface="Times New Roman" pitchFamily="18" charset="0"/>
              </a:rPr>
              <a:t> </a:t>
            </a:r>
            <a:r>
              <a:rPr lang="de-DE" sz="2228" dirty="0">
                <a:latin typeface="Arial" charset="0"/>
                <a:cs typeface="Arial" charset="0"/>
              </a:rPr>
              <a:t>(Trinkwasser-VO (2013): Grenzwert  0,0001 mg/l eines Wirkstoffes; 0,0005 mg/l Wirkstoff insges.)</a:t>
            </a:r>
            <a:endParaRPr lang="de-DE" sz="2228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▪ Minderung unzulässiger </a:t>
            </a:r>
            <a:r>
              <a:rPr lang="de-DE" sz="2475" b="1" dirty="0">
                <a:latin typeface="Arial" charset="0"/>
                <a:cs typeface="Arial" charset="0"/>
              </a:rPr>
              <a:t>Rückstände</a:t>
            </a:r>
            <a:r>
              <a:rPr lang="de-DE" sz="2475" dirty="0">
                <a:latin typeface="Arial" charset="0"/>
                <a:cs typeface="Arial" charset="0"/>
              </a:rPr>
              <a:t> in Nahrungsmitteln </a:t>
            </a:r>
            <a:r>
              <a:rPr lang="de-DE" sz="2228" dirty="0">
                <a:latin typeface="Arial" charset="0"/>
                <a:cs typeface="Arial" charset="0"/>
              </a:rPr>
              <a:t>(DDT, Lindan usw.)</a:t>
            </a:r>
            <a:endParaRPr lang="de-DE" sz="2228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▪ Schutz des </a:t>
            </a:r>
            <a:r>
              <a:rPr lang="de-DE" sz="2475" b="1" dirty="0">
                <a:latin typeface="Arial" charset="0"/>
                <a:cs typeface="Arial" charset="0"/>
              </a:rPr>
              <a:t>Menschen</a:t>
            </a:r>
            <a:r>
              <a:rPr lang="de-DE" sz="2475" dirty="0">
                <a:latin typeface="Arial" charset="0"/>
                <a:cs typeface="Arial" charset="0"/>
              </a:rPr>
              <a:t> beim Ausbringen </a:t>
            </a:r>
            <a:r>
              <a:rPr lang="de-DE" sz="2228" dirty="0">
                <a:latin typeface="Arial" charset="0"/>
                <a:cs typeface="Arial" charset="0"/>
              </a:rPr>
              <a:t>(Anwenderschutz)</a:t>
            </a:r>
            <a:endParaRPr lang="de-DE" sz="2228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▪ Verminderung der Entstehung </a:t>
            </a:r>
            <a:r>
              <a:rPr lang="de-DE" sz="2475" b="1" dirty="0">
                <a:latin typeface="Arial" charset="0"/>
                <a:cs typeface="Arial" charset="0"/>
              </a:rPr>
              <a:t>resistenter </a:t>
            </a:r>
            <a:r>
              <a:rPr lang="de-DE" sz="2475" dirty="0">
                <a:latin typeface="Arial" charset="0"/>
                <a:cs typeface="Arial" charset="0"/>
              </a:rPr>
              <a:t>Schädlinge, Krankheitserreger und Unkräuter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▪ Schonung von </a:t>
            </a:r>
            <a:r>
              <a:rPr lang="de-DE" sz="2475" b="1" dirty="0">
                <a:latin typeface="Arial" charset="0"/>
                <a:cs typeface="Arial" charset="0"/>
              </a:rPr>
              <a:t>Nützlingen</a:t>
            </a:r>
            <a:endParaRPr lang="de-DE" sz="2475" b="1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▪ Erhaltung von </a:t>
            </a:r>
            <a:r>
              <a:rPr lang="de-DE" sz="2475" b="1" dirty="0">
                <a:latin typeface="Arial" charset="0"/>
                <a:cs typeface="Arial" charset="0"/>
              </a:rPr>
              <a:t>Flora und Fauna</a:t>
            </a:r>
            <a:endParaRPr lang="de-DE" sz="2475" b="1" dirty="0">
              <a:latin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6290" y="670306"/>
            <a:ext cx="10647759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Integrierter Pflanzenschutz</a:t>
            </a:r>
          </a:p>
        </p:txBody>
      </p:sp>
      <p:sp>
        <p:nvSpPr>
          <p:cNvPr id="1191939" name="Text Box 3"/>
          <p:cNvSpPr txBox="1">
            <a:spLocks noChangeArrowheads="1"/>
          </p:cNvSpPr>
          <p:nvPr/>
        </p:nvSpPr>
        <p:spPr bwMode="auto">
          <a:xfrm>
            <a:off x="316291" y="1352391"/>
            <a:ext cx="10683121" cy="6135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7325" indent="-18732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970" dirty="0">
                <a:latin typeface="Arial" charset="0"/>
                <a:cs typeface="Arial" charset="0"/>
              </a:rPr>
              <a:t>Integration von:</a:t>
            </a:r>
          </a:p>
          <a:p>
            <a:endParaRPr lang="de-DE" sz="2475" dirty="0">
              <a:latin typeface="Arial" charset="0"/>
              <a:cs typeface="Arial" charset="0"/>
            </a:endParaRPr>
          </a:p>
          <a:p>
            <a:r>
              <a:rPr lang="de-DE" sz="2475" b="1" dirty="0">
                <a:latin typeface="Arial" charset="0"/>
                <a:cs typeface="Arial" charset="0"/>
              </a:rPr>
              <a:t>▪ Schadschwellenprinzip</a:t>
            </a:r>
            <a:endParaRPr lang="de-DE" sz="2475" b="1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	standortspezifisches Erkennen und Bewerten; Handeln nur dann, wenn der zu erwartende Schaden &gt; ökonomischer Aufwand ist </a:t>
            </a:r>
            <a:r>
              <a:rPr lang="de-DE" sz="2228" dirty="0">
                <a:latin typeface="Arial" charset="0"/>
                <a:cs typeface="Arial" charset="0"/>
              </a:rPr>
              <a:t>(Informationstechnologie)</a:t>
            </a:r>
            <a:endParaRPr lang="de-DE" sz="2228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b="1" dirty="0">
                <a:latin typeface="Arial" charset="0"/>
                <a:cs typeface="Arial" charset="0"/>
              </a:rPr>
              <a:t>▪ Prognose</a:t>
            </a:r>
            <a:endParaRPr lang="de-DE" sz="2475" b="1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	Einsatz von Wachstumsmodellen und Witterungsdaten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b="1" dirty="0">
                <a:latin typeface="Arial" charset="0"/>
                <a:cs typeface="Arial" charset="0"/>
              </a:rPr>
              <a:t>▪ verbesserter Prozesstechnik</a:t>
            </a:r>
            <a:endParaRPr lang="de-DE" sz="2475" dirty="0">
              <a:latin typeface="Arial" charset="0"/>
              <a:cs typeface="Arial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	Erhöhte Ansprüche an die chemischen und mechanischen Verfahren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dirty="0">
                <a:latin typeface="Arial" charset="0"/>
                <a:cs typeface="Arial" charset="0"/>
              </a:rPr>
              <a:t> </a:t>
            </a:r>
            <a:endParaRPr lang="de-DE" sz="2475" dirty="0">
              <a:latin typeface="Arial" charset="0"/>
              <a:cs typeface="Times New Roman" pitchFamily="18" charset="0"/>
            </a:endParaRPr>
          </a:p>
          <a:p>
            <a:r>
              <a:rPr lang="de-DE" sz="2475" b="1" dirty="0">
                <a:latin typeface="Arial" charset="0"/>
                <a:cs typeface="Times New Roman" pitchFamily="18" charset="0"/>
              </a:rPr>
              <a:t>▪ Verfahrenskombination</a:t>
            </a:r>
          </a:p>
          <a:p>
            <a:r>
              <a:rPr lang="de-DE" sz="2475" dirty="0">
                <a:latin typeface="Arial" charset="0"/>
                <a:cs typeface="Times New Roman" pitchFamily="18" charset="0"/>
              </a:rPr>
              <a:t>	mechanische + chemische + biologische Verfahren</a:t>
            </a:r>
            <a:r>
              <a:rPr lang="de-DE" sz="2475" dirty="0">
                <a:latin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1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Chemischer Pflanzenschutz bedeutet:</a:t>
            </a:r>
          </a:p>
        </p:txBody>
      </p:sp>
      <p:sp>
        <p:nvSpPr>
          <p:cNvPr id="1201155" name="Rectangle 3"/>
          <p:cNvSpPr>
            <a:spLocks noChangeArrowheads="1"/>
          </p:cNvSpPr>
          <p:nvPr/>
        </p:nvSpPr>
        <p:spPr bwMode="auto">
          <a:xfrm>
            <a:off x="4809173" y="3961289"/>
            <a:ext cx="1665841" cy="54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>
                <a:solidFill>
                  <a:schemeClr val="bg1"/>
                </a:solidFill>
                <a:latin typeface="Arial Unicode MS" pitchFamily="34" charset="-128"/>
              </a:rPr>
              <a:t>1000419</a:t>
            </a:r>
          </a:p>
        </p:txBody>
      </p:sp>
      <p:sp>
        <p:nvSpPr>
          <p:cNvPr id="1201156" name="Text Box 4"/>
          <p:cNvSpPr txBox="1">
            <a:spLocks noChangeArrowheads="1"/>
          </p:cNvSpPr>
          <p:nvPr/>
        </p:nvSpPr>
        <p:spPr bwMode="auto">
          <a:xfrm>
            <a:off x="388978" y="3275668"/>
            <a:ext cx="10543640" cy="276409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 b="1"/>
              <a:t>Wirkstoff liegt in hochkonzentrierter Form vor</a:t>
            </a:r>
          </a:p>
          <a:p>
            <a:endParaRPr lang="de-DE" sz="990" b="1"/>
          </a:p>
          <a:p>
            <a:r>
              <a:rPr lang="de-DE" sz="2970" b="1"/>
              <a:t>Für die Applikation muss der Wirkstoff</a:t>
            </a:r>
          </a:p>
          <a:p>
            <a:pPr>
              <a:buFontTx/>
              <a:buChar char="-"/>
            </a:pPr>
            <a:r>
              <a:rPr lang="de-DE" sz="2475" b="1"/>
              <a:t> in einer Trägerflüssigkeit gelöst</a:t>
            </a:r>
          </a:p>
          <a:p>
            <a:pPr>
              <a:buFontTx/>
              <a:buChar char="-"/>
            </a:pPr>
            <a:r>
              <a:rPr lang="de-DE" sz="2475" b="1"/>
              <a:t> suspendiert</a:t>
            </a:r>
          </a:p>
          <a:p>
            <a:pPr>
              <a:buFontTx/>
              <a:buChar char="-"/>
            </a:pPr>
            <a:r>
              <a:rPr lang="de-DE" sz="2475" b="1"/>
              <a:t> emulgiert</a:t>
            </a:r>
          </a:p>
          <a:p>
            <a:r>
              <a:rPr lang="de-DE" sz="2475" b="1"/>
              <a:t>werden</a:t>
            </a:r>
          </a:p>
          <a:p>
            <a:endParaRPr lang="de-DE" sz="990"/>
          </a:p>
        </p:txBody>
      </p:sp>
      <p:sp>
        <p:nvSpPr>
          <p:cNvPr id="1201157" name="Text Box 5"/>
          <p:cNvSpPr txBox="1">
            <a:spLocks noChangeArrowheads="1"/>
          </p:cNvSpPr>
          <p:nvPr/>
        </p:nvSpPr>
        <p:spPr bwMode="auto">
          <a:xfrm>
            <a:off x="388978" y="1326853"/>
            <a:ext cx="10543640" cy="182112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 b="1"/>
              <a:t>Der Wirkstoff soll</a:t>
            </a:r>
          </a:p>
          <a:p>
            <a:pPr>
              <a:buFontTx/>
              <a:buChar char="-"/>
            </a:pPr>
            <a:r>
              <a:rPr lang="de-DE" sz="2475" b="1"/>
              <a:t> in geringster Menge</a:t>
            </a:r>
          </a:p>
          <a:p>
            <a:pPr>
              <a:buFontTx/>
              <a:buChar char="-"/>
            </a:pPr>
            <a:r>
              <a:rPr lang="de-DE" sz="2475" b="1"/>
              <a:t> ausschließlich</a:t>
            </a:r>
          </a:p>
          <a:p>
            <a:r>
              <a:rPr lang="de-DE" sz="2970" b="1"/>
              <a:t>auf die Zielfläche appliziert (verteilt) werden</a:t>
            </a:r>
            <a:endParaRPr lang="de-DE" sz="2970"/>
          </a:p>
        </p:txBody>
      </p:sp>
      <p:sp>
        <p:nvSpPr>
          <p:cNvPr id="1201158" name="Text Box 6"/>
          <p:cNvSpPr txBox="1">
            <a:spLocks noChangeArrowheads="1"/>
          </p:cNvSpPr>
          <p:nvPr/>
        </p:nvSpPr>
        <p:spPr bwMode="auto">
          <a:xfrm>
            <a:off x="388978" y="6167458"/>
            <a:ext cx="10543640" cy="1365349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sz="2970" b="1"/>
              <a:t>Je nach Tropfengröße unterscheiden wir zwischen</a:t>
            </a:r>
          </a:p>
          <a:p>
            <a:pPr>
              <a:buFontTx/>
              <a:buChar char="-"/>
            </a:pPr>
            <a:r>
              <a:rPr lang="de-DE" sz="2475" b="1"/>
              <a:t> Streuen		- Stäuben (große, feste Partikel)</a:t>
            </a:r>
          </a:p>
          <a:p>
            <a:pPr>
              <a:buFontTx/>
              <a:buChar char="-"/>
            </a:pPr>
            <a:r>
              <a:rPr lang="de-DE" sz="2475" b="1"/>
              <a:t> Spritzen		- Sprühen (flüssiger Wirkstoff)</a:t>
            </a:r>
          </a:p>
          <a:p>
            <a:endParaRPr lang="de-DE" sz="99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1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1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1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1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1156" grpId="0" animBg="1" autoUpdateAnimBg="0"/>
      <p:bldP spid="1201158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6697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3794" y="580331"/>
            <a:ext cx="10673298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Geräte- und Verfahrenstypen</a:t>
            </a:r>
          </a:p>
        </p:txBody>
      </p:sp>
      <p:pic>
        <p:nvPicPr>
          <p:cNvPr id="1266698" name="Picture 10" descr="Schem_Aufbau von Geräten für das Spr_ Spr_ St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09" y="1171654"/>
            <a:ext cx="10960120" cy="64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6699" name="Text Box 11"/>
          <p:cNvSpPr txBox="1">
            <a:spLocks noChangeArrowheads="1"/>
          </p:cNvSpPr>
          <p:nvPr/>
        </p:nvSpPr>
        <p:spPr bwMode="auto">
          <a:xfrm>
            <a:off x="3642241" y="7328495"/>
            <a:ext cx="7355205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Landtechnik, BLV-Verlag, 1973, S159</a:t>
            </a:r>
            <a:endParaRPr lang="de-DE" sz="1733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Spritzen </a:t>
            </a:r>
            <a:r>
              <a:rPr lang="de-DE" sz="2475" b="1">
                <a:solidFill>
                  <a:schemeClr val="bg1"/>
                </a:solidFill>
                <a:latin typeface="Arial" charset="0"/>
              </a:rPr>
              <a:t>(auf Flächenkulturen)</a:t>
            </a:r>
          </a:p>
        </p:txBody>
      </p:sp>
      <p:grpSp>
        <p:nvGrpSpPr>
          <p:cNvPr id="1202179" name="Group 3"/>
          <p:cNvGrpSpPr>
            <a:grpSpLocks/>
          </p:cNvGrpSpPr>
          <p:nvPr/>
        </p:nvGrpSpPr>
        <p:grpSpPr bwMode="auto">
          <a:xfrm>
            <a:off x="310396" y="1299349"/>
            <a:ext cx="10641866" cy="6215777"/>
            <a:chOff x="158" y="661"/>
            <a:chExt cx="5417" cy="3164"/>
          </a:xfrm>
        </p:grpSpPr>
        <p:sp>
          <p:nvSpPr>
            <p:cNvPr id="1202180" name="Text Box 4"/>
            <p:cNvSpPr txBox="1">
              <a:spLocks noChangeArrowheads="1"/>
            </p:cNvSpPr>
            <p:nvPr/>
          </p:nvSpPr>
          <p:spPr bwMode="auto">
            <a:xfrm>
              <a:off x="2603" y="1732"/>
              <a:ext cx="1099" cy="25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31" tIns="45716" rIns="91431" bIns="71993">
              <a:spAutoFit/>
            </a:bodyPr>
            <a:lstStyle/>
            <a:p>
              <a:pPr eaLnBrk="0" hangingPunct="0"/>
              <a:r>
                <a:rPr lang="de-DE" sz="2475" b="1">
                  <a:solidFill>
                    <a:schemeClr val="bg1"/>
                  </a:solidFill>
                  <a:latin typeface="Arial Unicode MS" pitchFamily="34" charset="-128"/>
                </a:rPr>
                <a:t>01000423.jpg</a:t>
              </a:r>
            </a:p>
          </p:txBody>
        </p:sp>
        <p:pic>
          <p:nvPicPr>
            <p:cNvPr id="1202181" name="Picture 5" descr="010004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62"/>
            <a:stretch>
              <a:fillRect/>
            </a:stretch>
          </p:blipFill>
          <p:spPr bwMode="auto">
            <a:xfrm>
              <a:off x="158" y="661"/>
              <a:ext cx="5417" cy="3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02182" name="Text Box 6"/>
          <p:cNvSpPr txBox="1">
            <a:spLocks noChangeArrowheads="1"/>
          </p:cNvSpPr>
          <p:nvPr/>
        </p:nvSpPr>
        <p:spPr bwMode="auto">
          <a:xfrm>
            <a:off x="318254" y="6581974"/>
            <a:ext cx="6408934" cy="54938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/>
              <a:t>Spritzen = Tropfengröße  &gt; 150 </a:t>
            </a:r>
            <a:r>
              <a:rPr lang="de-DE" sz="2970" b="1">
                <a:sym typeface="Symbol" pitchFamily="18" charset="2"/>
              </a:rPr>
              <a:t>m</a:t>
            </a:r>
            <a:endParaRPr lang="de-DE" sz="2228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2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2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218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32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" t="11258" r="1651" b="23344"/>
          <a:stretch>
            <a:fillRect/>
          </a:stretch>
        </p:blipFill>
        <p:spPr bwMode="auto">
          <a:xfrm>
            <a:off x="214135" y="1827808"/>
            <a:ext cx="10877609" cy="523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320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Applikationsorte beim Spritzen </a:t>
            </a:r>
            <a:r>
              <a:rPr lang="de-DE" sz="2475" b="1">
                <a:solidFill>
                  <a:schemeClr val="bg1"/>
                </a:solidFill>
                <a:latin typeface="Arial" charset="0"/>
              </a:rPr>
              <a:t>(Flächenkulturen)</a:t>
            </a:r>
          </a:p>
        </p:txBody>
      </p:sp>
      <p:sp>
        <p:nvSpPr>
          <p:cNvPr id="1203204" name="Rectangle 4"/>
          <p:cNvSpPr>
            <a:spLocks noChangeArrowheads="1"/>
          </p:cNvSpPr>
          <p:nvPr/>
        </p:nvSpPr>
        <p:spPr bwMode="auto">
          <a:xfrm>
            <a:off x="660083" y="684451"/>
            <a:ext cx="11315700" cy="47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de-DE" sz="2475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Sprühen (in Raumkulturen)</a:t>
            </a:r>
          </a:p>
        </p:txBody>
      </p:sp>
      <p:sp>
        <p:nvSpPr>
          <p:cNvPr id="1204227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335878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010004210.jpg</a:t>
            </a:r>
          </a:p>
        </p:txBody>
      </p:sp>
      <p:pic>
        <p:nvPicPr>
          <p:cNvPr id="1204228" name="Picture 4" descr="010004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56"/>
          <a:stretch>
            <a:fillRect/>
          </a:stretch>
        </p:blipFill>
        <p:spPr bwMode="auto">
          <a:xfrm>
            <a:off x="355581" y="1303279"/>
            <a:ext cx="10500419" cy="625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099977" y="1641955"/>
            <a:ext cx="6883423" cy="54938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 dirty="0"/>
              <a:t>Sprühen = Tropfengröße  50 - 150 </a:t>
            </a:r>
            <a:r>
              <a:rPr lang="de-DE" sz="2970" b="1" dirty="0">
                <a:sym typeface="Symbol" pitchFamily="18" charset="2"/>
              </a:rPr>
              <a:t>m</a:t>
            </a:r>
            <a:endParaRPr lang="de-DE" sz="2228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Sprühen (in Raumkulturen)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54" y="1369331"/>
            <a:ext cx="8129047" cy="6096786"/>
          </a:xfrm>
          <a:prstGeom prst="rect">
            <a:avLst/>
          </a:prstGeom>
        </p:spPr>
      </p:pic>
      <p:sp>
        <p:nvSpPr>
          <p:cNvPr id="1204229" name="Text Box 5"/>
          <p:cNvSpPr txBox="1">
            <a:spLocks noChangeArrowheads="1"/>
          </p:cNvSpPr>
          <p:nvPr/>
        </p:nvSpPr>
        <p:spPr bwMode="auto">
          <a:xfrm>
            <a:off x="4099977" y="1641955"/>
            <a:ext cx="6883423" cy="54938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2970" b="1" dirty="0"/>
              <a:t>Sprühen = Tropfengröße  50 - 150 </a:t>
            </a:r>
            <a:r>
              <a:rPr lang="de-DE" sz="2970" b="1" dirty="0">
                <a:sym typeface="Symbol" pitchFamily="18" charset="2"/>
              </a:rPr>
              <a:t>m</a:t>
            </a:r>
            <a:endParaRPr lang="de-DE" sz="2228" dirty="0"/>
          </a:p>
        </p:txBody>
      </p:sp>
    </p:spTree>
    <p:extLst>
      <p:ext uri="{BB962C8B-B14F-4D97-AF65-F5344CB8AC3E}">
        <p14:creationId xmlns:p14="http://schemas.microsoft.com/office/powerpoint/2010/main" val="243522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4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4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4229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721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704892" y="660877"/>
            <a:ext cx="3327916" cy="1490003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Baugruppen Pflanzenschutz-spritze</a:t>
            </a:r>
          </a:p>
        </p:txBody>
      </p:sp>
      <p:pic>
        <p:nvPicPr>
          <p:cNvPr id="1267722" name="Picture 10" descr="Baugruppen von Pflanzenschutzspritz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4"/>
          <a:stretch>
            <a:fillRect/>
          </a:stretch>
        </p:blipFill>
        <p:spPr bwMode="auto">
          <a:xfrm>
            <a:off x="296646" y="711954"/>
            <a:ext cx="7262871" cy="684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7723" name="Text Box 11"/>
          <p:cNvSpPr txBox="1">
            <a:spLocks noChangeArrowheads="1"/>
          </p:cNvSpPr>
          <p:nvPr/>
        </p:nvSpPr>
        <p:spPr bwMode="auto">
          <a:xfrm>
            <a:off x="3960495" y="6978809"/>
            <a:ext cx="7355205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Landtechnik, BLV-Verlag, 1998, S226</a:t>
            </a:r>
            <a:endParaRPr lang="de-DE" sz="1733"/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8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8411" y="684450"/>
            <a:ext cx="5149036" cy="1947051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Schlanker hoher Vorratsbehälter für schleppernahen Schwerpunkt</a:t>
            </a:r>
          </a:p>
        </p:txBody>
      </p:sp>
      <p:pic>
        <p:nvPicPr>
          <p:cNvPr id="12318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20" y="578366"/>
            <a:ext cx="5221724" cy="6960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1878" name="Text Box 6"/>
          <p:cNvSpPr txBox="1">
            <a:spLocks noChangeArrowheads="1"/>
          </p:cNvSpPr>
          <p:nvPr/>
        </p:nvSpPr>
        <p:spPr bwMode="auto">
          <a:xfrm>
            <a:off x="6773705" y="7204731"/>
            <a:ext cx="4239458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485"/>
              <a:t>Quelle: Lemken, 2010</a:t>
            </a:r>
          </a:p>
        </p:txBody>
      </p:sp>
      <p:pic>
        <p:nvPicPr>
          <p:cNvPr id="12318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29" b="7373"/>
          <a:stretch>
            <a:fillRect/>
          </a:stretch>
        </p:blipFill>
        <p:spPr bwMode="auto">
          <a:xfrm>
            <a:off x="5868056" y="3666609"/>
            <a:ext cx="5054738" cy="322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Vorratsbehälter Anhängespritzen </a:t>
            </a:r>
          </a:p>
        </p:txBody>
      </p:sp>
      <p:pic>
        <p:nvPicPr>
          <p:cNvPr id="12329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5"/>
          <a:stretch>
            <a:fillRect/>
          </a:stretch>
        </p:blipFill>
        <p:spPr bwMode="auto">
          <a:xfrm>
            <a:off x="320220" y="1385789"/>
            <a:ext cx="8247102" cy="6131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2902" name="Text Box 6"/>
          <p:cNvSpPr txBox="1">
            <a:spLocks noChangeArrowheads="1"/>
          </p:cNvSpPr>
          <p:nvPr/>
        </p:nvSpPr>
        <p:spPr bwMode="auto">
          <a:xfrm>
            <a:off x="8843071" y="7232234"/>
            <a:ext cx="2160270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sz="1485"/>
              <a:t>Quelle: Amazone, 2010</a:t>
            </a:r>
          </a:p>
        </p:txBody>
      </p:sp>
      <p:sp>
        <p:nvSpPr>
          <p:cNvPr id="1232903" name="Text Box 7"/>
          <p:cNvSpPr txBox="1">
            <a:spLocks noChangeArrowheads="1"/>
          </p:cNvSpPr>
          <p:nvPr/>
        </p:nvSpPr>
        <p:spPr bwMode="auto">
          <a:xfrm>
            <a:off x="8317826" y="1546880"/>
            <a:ext cx="272676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980"/>
              <a:t>Bauform nach Restmenge, Reinigung, Fahrverhalten und Ergonomie gestaltet.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39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Einspülschleuse und Bedienterminal</a:t>
            </a:r>
          </a:p>
        </p:txBody>
      </p:sp>
      <p:pic>
        <p:nvPicPr>
          <p:cNvPr id="12339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77" y="1352392"/>
            <a:ext cx="8062436" cy="604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39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179" y="1377930"/>
            <a:ext cx="2357438" cy="2003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3927" name="Text Box 7"/>
          <p:cNvSpPr txBox="1">
            <a:spLocks noChangeArrowheads="1"/>
          </p:cNvSpPr>
          <p:nvPr/>
        </p:nvSpPr>
        <p:spPr bwMode="auto">
          <a:xfrm>
            <a:off x="3640277" y="7312779"/>
            <a:ext cx="7355205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Lemken 2010, John Deere 2010, Dammann, 2010</a:t>
            </a:r>
            <a:endParaRPr lang="de-DE" sz="1733"/>
          </a:p>
        </p:txBody>
      </p:sp>
      <p:pic>
        <p:nvPicPr>
          <p:cNvPr id="123392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4" b="6250"/>
          <a:stretch>
            <a:fillRect/>
          </a:stretch>
        </p:blipFill>
        <p:spPr bwMode="auto">
          <a:xfrm>
            <a:off x="8583038" y="4407238"/>
            <a:ext cx="2353508" cy="2436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747719" y="3311029"/>
            <a:ext cx="3159360" cy="1234953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475" dirty="0" err="1"/>
              <a:t>Einspülschleuse</a:t>
            </a:r>
            <a:r>
              <a:rPr lang="de-DE" sz="2475" dirty="0"/>
              <a:t> zum einfüllen der Pflanzenschutzmittel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4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14630" y="684450"/>
            <a:ext cx="5382816" cy="171852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Rühreinrichtungen</a:t>
            </a:r>
            <a:br>
              <a:rPr lang="de-DE" sz="2970" b="1">
                <a:solidFill>
                  <a:schemeClr val="bg1"/>
                </a:solidFill>
                <a:latin typeface="Arial" charset="0"/>
              </a:rPr>
            </a:br>
            <a:r>
              <a:rPr lang="de-DE" sz="2475" b="1">
                <a:solidFill>
                  <a:schemeClr val="bg1"/>
                </a:solidFill>
                <a:latin typeface="Arial" charset="0"/>
              </a:rPr>
              <a:t>a)  mechanisch  </a:t>
            </a:r>
            <a:br>
              <a:rPr lang="de-DE" sz="2475" b="1">
                <a:solidFill>
                  <a:schemeClr val="bg1"/>
                </a:solidFill>
                <a:latin typeface="Arial" charset="0"/>
              </a:rPr>
            </a:br>
            <a:r>
              <a:rPr lang="de-DE" sz="2475" b="1">
                <a:solidFill>
                  <a:schemeClr val="bg1"/>
                </a:solidFill>
                <a:latin typeface="Arial" charset="0"/>
              </a:rPr>
              <a:t>b)  hydraulisch     </a:t>
            </a:r>
            <a:br>
              <a:rPr lang="de-DE" sz="2475" b="1">
                <a:solidFill>
                  <a:schemeClr val="bg1"/>
                </a:solidFill>
                <a:latin typeface="Arial" charset="0"/>
              </a:rPr>
            </a:br>
            <a:r>
              <a:rPr lang="de-DE" sz="2475" b="1">
                <a:solidFill>
                  <a:schemeClr val="bg1"/>
                </a:solidFill>
                <a:latin typeface="Arial" charset="0"/>
              </a:rPr>
              <a:t> c)  pneumatisch</a:t>
            </a:r>
          </a:p>
        </p:txBody>
      </p:sp>
      <p:sp>
        <p:nvSpPr>
          <p:cNvPr id="1234947" name="Text Box 3"/>
          <p:cNvSpPr txBox="1">
            <a:spLocks noChangeArrowheads="1"/>
          </p:cNvSpPr>
          <p:nvPr/>
        </p:nvSpPr>
        <p:spPr bwMode="auto">
          <a:xfrm>
            <a:off x="2944834" y="4283471"/>
            <a:ext cx="2265346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01000445.png</a:t>
            </a:r>
          </a:p>
        </p:txBody>
      </p:sp>
      <p:pic>
        <p:nvPicPr>
          <p:cNvPr id="1234948" name="Picture 4" descr="010004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51" b="16164"/>
          <a:stretch>
            <a:fillRect/>
          </a:stretch>
        </p:blipFill>
        <p:spPr bwMode="auto">
          <a:xfrm>
            <a:off x="304503" y="603906"/>
            <a:ext cx="5253157" cy="69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5785152" y="3311030"/>
            <a:ext cx="5121927" cy="85408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475" dirty="0"/>
              <a:t>Das Rührwerksoll das Entmischen der Spritzbrühe verhindern.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73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084100" y="768926"/>
            <a:ext cx="3960495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Pumpenbauformen</a:t>
            </a:r>
          </a:p>
        </p:txBody>
      </p:sp>
      <p:pic>
        <p:nvPicPr>
          <p:cNvPr id="1268739" name="Picture 3" descr="Pumpen_Baufor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1" y="794"/>
            <a:ext cx="6591003" cy="84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8740" name="Text Box 4"/>
          <p:cNvSpPr txBox="1">
            <a:spLocks noChangeArrowheads="1"/>
          </p:cNvSpPr>
          <p:nvPr/>
        </p:nvSpPr>
        <p:spPr bwMode="auto">
          <a:xfrm>
            <a:off x="3608845" y="7185085"/>
            <a:ext cx="7355205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Landtechnik, BLV-Verlag, 1973, S160</a:t>
            </a:r>
            <a:endParaRPr lang="de-DE" sz="1733"/>
          </a:p>
        </p:txBody>
      </p:sp>
      <p:sp>
        <p:nvSpPr>
          <p:cNvPr id="5" name="Textfeld 4"/>
          <p:cNvSpPr txBox="1"/>
          <p:nvPr/>
        </p:nvSpPr>
        <p:spPr>
          <a:xfrm>
            <a:off x="7114746" y="2663555"/>
            <a:ext cx="3792332" cy="313932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475" dirty="0"/>
              <a:t>Hauptsächlich werden Kolbenpumpen verwendet, da diese eine relativ große Druckvariation (meist 0,5 bis 60 bar) bei nur kleiner Fördermengenvariation ermöglichen.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62" name="Text Box 2"/>
          <p:cNvSpPr txBox="1">
            <a:spLocks noChangeArrowheads="1"/>
          </p:cNvSpPr>
          <p:nvPr/>
        </p:nvSpPr>
        <p:spPr bwMode="auto">
          <a:xfrm>
            <a:off x="6883717" y="7167404"/>
            <a:ext cx="4431983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John-Deere CD, 2005</a:t>
            </a:r>
            <a:endParaRPr lang="de-DE" sz="1733"/>
          </a:p>
        </p:txBody>
      </p:sp>
      <p:pic>
        <p:nvPicPr>
          <p:cNvPr id="12697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78"/>
          <a:stretch>
            <a:fillRect/>
          </a:stretch>
        </p:blipFill>
        <p:spPr bwMode="auto">
          <a:xfrm>
            <a:off x="233781" y="2183389"/>
            <a:ext cx="10846176" cy="4119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69764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67369" y="535147"/>
            <a:ext cx="10579000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Kolbenmembranpumpe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078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0" b="1160"/>
          <a:stretch>
            <a:fillRect/>
          </a:stretch>
        </p:blipFill>
        <p:spPr bwMode="auto">
          <a:xfrm>
            <a:off x="2357438" y="1100931"/>
            <a:ext cx="6978015" cy="631793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70787" name="Text Box 3"/>
          <p:cNvSpPr txBox="1">
            <a:spLocks noChangeArrowheads="1"/>
          </p:cNvSpPr>
          <p:nvPr/>
        </p:nvSpPr>
        <p:spPr bwMode="auto">
          <a:xfrm>
            <a:off x="282893" y="2232501"/>
            <a:ext cx="1885950" cy="518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de-DE" sz="1733" dirty="0" err="1"/>
              <a:t>Druckanschluß</a:t>
            </a: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r>
              <a:rPr lang="de-DE" sz="1733" dirty="0"/>
              <a:t>Druckspeicher</a:t>
            </a:r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r>
              <a:rPr lang="de-DE" sz="1733" dirty="0"/>
              <a:t>Pumpengehäuse</a:t>
            </a:r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r>
              <a:rPr lang="de-DE" sz="1733" dirty="0"/>
              <a:t>Antriebspleuel</a:t>
            </a:r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r>
              <a:rPr lang="de-DE" sz="1733" dirty="0"/>
              <a:t>Kugellager</a:t>
            </a:r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r>
              <a:rPr lang="de-DE" sz="1733" dirty="0"/>
              <a:t>Exzenterachse</a:t>
            </a:r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  <a:p>
            <a:pPr algn="ctr" eaLnBrk="0" hangingPunct="0">
              <a:spcBef>
                <a:spcPct val="50000"/>
              </a:spcBef>
            </a:pPr>
            <a:endParaRPr lang="de-DE" sz="1733" dirty="0"/>
          </a:p>
        </p:txBody>
      </p:sp>
      <p:sp>
        <p:nvSpPr>
          <p:cNvPr id="1270788" name="Text Box 4"/>
          <p:cNvSpPr txBox="1">
            <a:spLocks noChangeArrowheads="1"/>
          </p:cNvSpPr>
          <p:nvPr/>
        </p:nvSpPr>
        <p:spPr bwMode="auto">
          <a:xfrm>
            <a:off x="9335452" y="1855311"/>
            <a:ext cx="1980248" cy="4917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de-DE" sz="1733"/>
              <a:t>Ölreservoir</a:t>
            </a:r>
          </a:p>
          <a:p>
            <a:pPr algn="ctr" eaLnBrk="0" hangingPunct="0">
              <a:spcBef>
                <a:spcPct val="50000"/>
              </a:spcBef>
            </a:pPr>
            <a:endParaRPr lang="de-DE" sz="1733"/>
          </a:p>
          <a:p>
            <a:pPr algn="ctr" eaLnBrk="0" hangingPunct="0">
              <a:spcBef>
                <a:spcPct val="50000"/>
              </a:spcBef>
            </a:pPr>
            <a:r>
              <a:rPr lang="de-DE" sz="1733"/>
              <a:t>Zylinderkopf</a:t>
            </a:r>
          </a:p>
          <a:p>
            <a:pPr algn="ctr" eaLnBrk="0" hangingPunct="0">
              <a:spcBef>
                <a:spcPct val="50000"/>
              </a:spcBef>
            </a:pPr>
            <a:endParaRPr lang="de-DE" sz="1733"/>
          </a:p>
          <a:p>
            <a:pPr algn="ctr" eaLnBrk="0" hangingPunct="0">
              <a:spcBef>
                <a:spcPct val="50000"/>
              </a:spcBef>
            </a:pPr>
            <a:r>
              <a:rPr lang="de-DE" sz="1733"/>
              <a:t>Membran mit Zentrierscheibe</a:t>
            </a:r>
          </a:p>
          <a:p>
            <a:pPr algn="ctr" eaLnBrk="0" hangingPunct="0">
              <a:spcBef>
                <a:spcPct val="50000"/>
              </a:spcBef>
            </a:pPr>
            <a:endParaRPr lang="de-DE" sz="1733"/>
          </a:p>
          <a:p>
            <a:pPr algn="ctr" eaLnBrk="0" hangingPunct="0">
              <a:spcBef>
                <a:spcPct val="50000"/>
              </a:spcBef>
            </a:pPr>
            <a:r>
              <a:rPr lang="de-DE" sz="1733"/>
              <a:t>Kolben</a:t>
            </a:r>
          </a:p>
          <a:p>
            <a:pPr algn="ctr" eaLnBrk="0" hangingPunct="0">
              <a:spcBef>
                <a:spcPct val="50000"/>
              </a:spcBef>
            </a:pPr>
            <a:endParaRPr lang="de-DE" sz="1733"/>
          </a:p>
          <a:p>
            <a:pPr algn="ctr" eaLnBrk="0" hangingPunct="0">
              <a:spcBef>
                <a:spcPct val="50000"/>
              </a:spcBef>
            </a:pPr>
            <a:r>
              <a:rPr lang="de-DE" sz="1733"/>
              <a:t>Einlaß / Auslaß Rückschlagventil</a:t>
            </a:r>
          </a:p>
          <a:p>
            <a:pPr algn="ctr" eaLnBrk="0" hangingPunct="0">
              <a:spcBef>
                <a:spcPct val="50000"/>
              </a:spcBef>
            </a:pPr>
            <a:endParaRPr lang="de-DE" sz="1733"/>
          </a:p>
          <a:p>
            <a:pPr algn="ctr" eaLnBrk="0" hangingPunct="0">
              <a:spcBef>
                <a:spcPct val="50000"/>
              </a:spcBef>
            </a:pPr>
            <a:r>
              <a:rPr lang="de-DE" sz="1733"/>
              <a:t>Sauganschluß</a:t>
            </a:r>
          </a:p>
        </p:txBody>
      </p:sp>
      <p:sp>
        <p:nvSpPr>
          <p:cNvPr id="1270789" name="Line 5"/>
          <p:cNvSpPr>
            <a:spLocks noChangeShapeType="1"/>
          </p:cNvSpPr>
          <p:nvPr/>
        </p:nvSpPr>
        <p:spPr bwMode="auto">
          <a:xfrm>
            <a:off x="2074545" y="2421096"/>
            <a:ext cx="28289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0" name="Line 6"/>
          <p:cNvSpPr>
            <a:spLocks noChangeShapeType="1"/>
          </p:cNvSpPr>
          <p:nvPr/>
        </p:nvSpPr>
        <p:spPr bwMode="auto">
          <a:xfrm flipV="1">
            <a:off x="1980248" y="3081178"/>
            <a:ext cx="1131570" cy="9429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1" name="Line 7"/>
          <p:cNvSpPr>
            <a:spLocks noChangeShapeType="1"/>
          </p:cNvSpPr>
          <p:nvPr/>
        </p:nvSpPr>
        <p:spPr bwMode="auto">
          <a:xfrm flipV="1">
            <a:off x="2263140" y="3552666"/>
            <a:ext cx="2923223" cy="37719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2" name="Line 8"/>
          <p:cNvSpPr>
            <a:spLocks noChangeShapeType="1"/>
          </p:cNvSpPr>
          <p:nvPr/>
        </p:nvSpPr>
        <p:spPr bwMode="auto">
          <a:xfrm flipV="1">
            <a:off x="1980247" y="4684236"/>
            <a:ext cx="2357438" cy="160305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3" name="Line 9"/>
          <p:cNvSpPr>
            <a:spLocks noChangeShapeType="1"/>
          </p:cNvSpPr>
          <p:nvPr/>
        </p:nvSpPr>
        <p:spPr bwMode="auto">
          <a:xfrm flipH="1" flipV="1">
            <a:off x="8863965" y="6004401"/>
            <a:ext cx="660083" cy="47148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4" name="Line 10"/>
          <p:cNvSpPr>
            <a:spLocks noChangeShapeType="1"/>
          </p:cNvSpPr>
          <p:nvPr/>
        </p:nvSpPr>
        <p:spPr bwMode="auto">
          <a:xfrm flipH="1" flipV="1">
            <a:off x="8109585" y="4589939"/>
            <a:ext cx="1225868" cy="942975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5" name="Line 11"/>
          <p:cNvSpPr>
            <a:spLocks noChangeShapeType="1"/>
          </p:cNvSpPr>
          <p:nvPr/>
        </p:nvSpPr>
        <p:spPr bwMode="auto">
          <a:xfrm flipH="1" flipV="1">
            <a:off x="6317933" y="3269774"/>
            <a:ext cx="3394710" cy="1320165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6" name="Line 12"/>
          <p:cNvSpPr>
            <a:spLocks noChangeShapeType="1"/>
          </p:cNvSpPr>
          <p:nvPr/>
        </p:nvSpPr>
        <p:spPr bwMode="auto">
          <a:xfrm flipH="1" flipV="1">
            <a:off x="6789420" y="3175476"/>
            <a:ext cx="2734628" cy="47148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7" name="Line 13"/>
          <p:cNvSpPr>
            <a:spLocks noChangeShapeType="1"/>
          </p:cNvSpPr>
          <p:nvPr/>
        </p:nvSpPr>
        <p:spPr bwMode="auto">
          <a:xfrm flipH="1" flipV="1">
            <a:off x="7072313" y="2609691"/>
            <a:ext cx="2451735" cy="188595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8" name="Line 14"/>
          <p:cNvSpPr>
            <a:spLocks noChangeShapeType="1"/>
          </p:cNvSpPr>
          <p:nvPr/>
        </p:nvSpPr>
        <p:spPr bwMode="auto">
          <a:xfrm flipH="1" flipV="1">
            <a:off x="6129337" y="1949608"/>
            <a:ext cx="3489008" cy="94298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799" name="Line 15"/>
          <p:cNvSpPr>
            <a:spLocks noChangeShapeType="1"/>
          </p:cNvSpPr>
          <p:nvPr/>
        </p:nvSpPr>
        <p:spPr bwMode="auto">
          <a:xfrm flipH="1" flipV="1">
            <a:off x="6695123" y="4872831"/>
            <a:ext cx="2640330" cy="660083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800" name="Line 16"/>
          <p:cNvSpPr>
            <a:spLocks noChangeShapeType="1"/>
          </p:cNvSpPr>
          <p:nvPr/>
        </p:nvSpPr>
        <p:spPr bwMode="auto">
          <a:xfrm flipV="1">
            <a:off x="1980247" y="4024154"/>
            <a:ext cx="3866198" cy="75438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801" name="Line 17"/>
          <p:cNvSpPr>
            <a:spLocks noChangeShapeType="1"/>
          </p:cNvSpPr>
          <p:nvPr/>
        </p:nvSpPr>
        <p:spPr bwMode="auto">
          <a:xfrm flipV="1">
            <a:off x="1885950" y="4212749"/>
            <a:ext cx="3677603" cy="1320165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1375" tIns="57915" rIns="111375" bIns="57915" anchor="ctr">
            <a:spAutoFit/>
          </a:bodyPr>
          <a:lstStyle/>
          <a:p>
            <a:endParaRPr lang="de-DE" sz="2475"/>
          </a:p>
        </p:txBody>
      </p:sp>
      <p:sp>
        <p:nvSpPr>
          <p:cNvPr id="1270802" name="Rectangle 1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53616" y="639267"/>
            <a:ext cx="10608469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Aufbau Kolbenmembranpumpe</a:t>
            </a:r>
          </a:p>
        </p:txBody>
      </p:sp>
      <p:sp>
        <p:nvSpPr>
          <p:cNvPr id="1270803" name="Text Box 19"/>
          <p:cNvSpPr txBox="1">
            <a:spLocks noChangeArrowheads="1"/>
          </p:cNvSpPr>
          <p:nvPr/>
        </p:nvSpPr>
        <p:spPr bwMode="auto">
          <a:xfrm>
            <a:off x="6563499" y="7273488"/>
            <a:ext cx="4431983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John-Deere CD, 2004</a:t>
            </a:r>
            <a:endParaRPr lang="de-DE" sz="1733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18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Elektronische Maschinensteuerung</a:t>
            </a:r>
          </a:p>
        </p:txBody>
      </p:sp>
      <p:pic>
        <p:nvPicPr>
          <p:cNvPr id="1271812" name="Picture 4" descr="010004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4" b="4491"/>
          <a:stretch>
            <a:fillRect/>
          </a:stretch>
        </p:blipFill>
        <p:spPr bwMode="auto">
          <a:xfrm>
            <a:off x="343794" y="1372036"/>
            <a:ext cx="4414301" cy="236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18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513" y="1597959"/>
            <a:ext cx="5958423" cy="529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71816" name="Text Box 8"/>
          <p:cNvSpPr txBox="1">
            <a:spLocks noChangeArrowheads="1"/>
          </p:cNvSpPr>
          <p:nvPr/>
        </p:nvSpPr>
        <p:spPr bwMode="auto">
          <a:xfrm>
            <a:off x="359510" y="4020225"/>
            <a:ext cx="4318040" cy="3349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0975" indent="-180975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2228">
                <a:latin typeface="Arial" charset="0"/>
              </a:rPr>
              <a:t>Die Aufgaben der Maschinsteuerung sind: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>
                <a:latin typeface="Arial" charset="0"/>
              </a:rPr>
              <a:t>Drucküberwachung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>
                <a:latin typeface="Arial" charset="0"/>
              </a:rPr>
              <a:t>Maschinensteuerung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>
                <a:latin typeface="Arial" charset="0"/>
              </a:rPr>
              <a:t>Teilbreitenschaltung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>
                <a:latin typeface="Arial" charset="0"/>
              </a:rPr>
              <a:t>Dokumentation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>
                <a:latin typeface="Arial" charset="0"/>
              </a:rPr>
              <a:t>…</a:t>
            </a:r>
          </a:p>
        </p:txBody>
      </p:sp>
      <p:sp>
        <p:nvSpPr>
          <p:cNvPr id="1271817" name="Text Box 9"/>
          <p:cNvSpPr txBox="1">
            <a:spLocks noChangeArrowheads="1"/>
          </p:cNvSpPr>
          <p:nvPr/>
        </p:nvSpPr>
        <p:spPr bwMode="auto">
          <a:xfrm>
            <a:off x="8843071" y="7232234"/>
            <a:ext cx="2160270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sz="1485"/>
              <a:t>Quelle: Amazone, 2010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79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35338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Elektronische Maschinensteuerung</a:t>
            </a:r>
          </a:p>
        </p:txBody>
      </p:sp>
      <p:sp>
        <p:nvSpPr>
          <p:cNvPr id="1277958" name="Text Box 6"/>
          <p:cNvSpPr txBox="1">
            <a:spLocks noChangeArrowheads="1"/>
          </p:cNvSpPr>
          <p:nvPr/>
        </p:nvSpPr>
        <p:spPr bwMode="auto">
          <a:xfrm>
            <a:off x="8843071" y="7232234"/>
            <a:ext cx="2160270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sz="1485"/>
              <a:t>Quelle: Amazone, 2010</a:t>
            </a:r>
          </a:p>
        </p:txBody>
      </p:sp>
      <p:pic>
        <p:nvPicPr>
          <p:cNvPr id="127796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15" y="1273810"/>
            <a:ext cx="10296108" cy="6001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28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Gestänge</a:t>
            </a:r>
          </a:p>
        </p:txBody>
      </p:sp>
      <p:pic>
        <p:nvPicPr>
          <p:cNvPr id="127283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" y="1731547"/>
            <a:ext cx="10655618" cy="5025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72839" name="Text Box 7"/>
          <p:cNvSpPr txBox="1">
            <a:spLocks noChangeArrowheads="1"/>
          </p:cNvSpPr>
          <p:nvPr/>
        </p:nvSpPr>
        <p:spPr bwMode="auto">
          <a:xfrm>
            <a:off x="8843071" y="7232234"/>
            <a:ext cx="2160270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sz="1485"/>
              <a:t>Quelle: Amazone, 2010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0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</a:rPr>
              <a:t>Pendel- und Hangausgleich</a:t>
            </a:r>
          </a:p>
        </p:txBody>
      </p:sp>
      <p:sp>
        <p:nvSpPr>
          <p:cNvPr id="1240067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01000452.jpg</a:t>
            </a:r>
          </a:p>
        </p:txBody>
      </p:sp>
      <p:pic>
        <p:nvPicPr>
          <p:cNvPr id="1240068" name="Picture 4" descr="010004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" b="3256"/>
          <a:stretch>
            <a:fillRect/>
          </a:stretch>
        </p:blipFill>
        <p:spPr bwMode="auto">
          <a:xfrm>
            <a:off x="709197" y="1318995"/>
            <a:ext cx="10023038" cy="619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8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Gestängeklappung</a:t>
            </a:r>
          </a:p>
        </p:txBody>
      </p:sp>
      <p:sp>
        <p:nvSpPr>
          <p:cNvPr id="1273860" name="Text Box 4"/>
          <p:cNvSpPr txBox="1">
            <a:spLocks noChangeArrowheads="1"/>
          </p:cNvSpPr>
          <p:nvPr/>
        </p:nvSpPr>
        <p:spPr bwMode="auto">
          <a:xfrm>
            <a:off x="8843071" y="7232234"/>
            <a:ext cx="2160270" cy="3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de-DE" sz="1485"/>
              <a:t>Quelle: Amazone, 2010</a:t>
            </a:r>
          </a:p>
        </p:txBody>
      </p:sp>
      <p:pic>
        <p:nvPicPr>
          <p:cNvPr id="12738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87" y="1334711"/>
            <a:ext cx="5498724" cy="529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38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1" y="2760961"/>
            <a:ext cx="5363170" cy="4457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Rund(Drall)- und Flachstrahldüsen</a:t>
            </a:r>
          </a:p>
        </p:txBody>
      </p:sp>
      <p:sp>
        <p:nvSpPr>
          <p:cNvPr id="1214467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01000432.jpg</a:t>
            </a:r>
          </a:p>
        </p:txBody>
      </p:sp>
      <p:pic>
        <p:nvPicPr>
          <p:cNvPr id="1214468" name="Picture 4" descr="010004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9"/>
          <a:stretch>
            <a:fillRect/>
          </a:stretch>
        </p:blipFill>
        <p:spPr bwMode="auto">
          <a:xfrm>
            <a:off x="296646" y="1364178"/>
            <a:ext cx="10651688" cy="616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Düsen chem. Pflanzenschutz</a:t>
            </a:r>
          </a:p>
        </p:txBody>
      </p:sp>
      <p:pic>
        <p:nvPicPr>
          <p:cNvPr id="128000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90" y="1277740"/>
            <a:ext cx="8510349" cy="623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80007" name="Text Box 7"/>
          <p:cNvSpPr txBox="1">
            <a:spLocks noChangeArrowheads="1"/>
          </p:cNvSpPr>
          <p:nvPr/>
        </p:nvSpPr>
        <p:spPr bwMode="auto">
          <a:xfrm>
            <a:off x="8463201" y="1421150"/>
            <a:ext cx="2549962" cy="369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228"/>
              <a:t>Düsen unterscheiden sich nach: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/>
              <a:t>Ausbringmenge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/>
              <a:t>Sprühform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/>
              <a:t>Abtriftklasse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/>
              <a:t>Material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28"/>
              <a:t>…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6514" name="Text Box 2"/>
          <p:cNvSpPr txBox="1">
            <a:spLocks noChangeArrowheads="1"/>
          </p:cNvSpPr>
          <p:nvPr/>
        </p:nvSpPr>
        <p:spPr bwMode="auto">
          <a:xfrm>
            <a:off x="5113676" y="3403361"/>
            <a:ext cx="1912685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982322.png</a:t>
            </a:r>
          </a:p>
        </p:txBody>
      </p:sp>
      <p:pic>
        <p:nvPicPr>
          <p:cNvPr id="1216515" name="Picture 3" descr="9823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" t="4269" r="3273" b="37189"/>
          <a:stretch>
            <a:fillRect/>
          </a:stretch>
        </p:blipFill>
        <p:spPr bwMode="auto">
          <a:xfrm>
            <a:off x="347722" y="572473"/>
            <a:ext cx="7889558" cy="69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651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610594" y="684450"/>
            <a:ext cx="3386852" cy="1947051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Düsenbauarten</a:t>
            </a:r>
            <a:br>
              <a:rPr lang="de-DE" sz="2970" b="1">
                <a:solidFill>
                  <a:schemeClr val="bg1"/>
                </a:solidFill>
                <a:latin typeface="Arial" charset="0"/>
              </a:rPr>
            </a:br>
            <a:r>
              <a:rPr lang="de-DE" sz="2970" b="1">
                <a:solidFill>
                  <a:schemeClr val="bg1"/>
                </a:solidFill>
                <a:latin typeface="Arial" charset="0"/>
              </a:rPr>
              <a:t>für den</a:t>
            </a:r>
            <a:br>
              <a:rPr lang="de-DE" sz="2970" b="1">
                <a:solidFill>
                  <a:schemeClr val="bg1"/>
                </a:solidFill>
                <a:latin typeface="Arial" charset="0"/>
              </a:rPr>
            </a:br>
            <a:r>
              <a:rPr lang="de-DE" sz="2970" b="1">
                <a:solidFill>
                  <a:schemeClr val="bg1"/>
                </a:solidFill>
                <a:latin typeface="Arial" charset="0"/>
              </a:rPr>
              <a:t>chemischen</a:t>
            </a:r>
            <a:br>
              <a:rPr lang="de-DE" sz="2970" b="1">
                <a:solidFill>
                  <a:schemeClr val="bg1"/>
                </a:solidFill>
                <a:latin typeface="Arial" charset="0"/>
              </a:rPr>
            </a:br>
            <a:r>
              <a:rPr lang="de-DE" sz="2970" b="1">
                <a:solidFill>
                  <a:schemeClr val="bg1"/>
                </a:solidFill>
                <a:latin typeface="Arial" charset="0"/>
              </a:rPr>
              <a:t>Pflanzenschutz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9865" y="684451"/>
            <a:ext cx="10657581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Düsenwahl </a:t>
            </a:r>
            <a:r>
              <a:rPr lang="de-DE" sz="2475" b="1">
                <a:solidFill>
                  <a:schemeClr val="bg1"/>
                </a:solidFill>
                <a:latin typeface="Arial" charset="0"/>
              </a:rPr>
              <a:t>(Bestimmungsgrößen)</a:t>
            </a:r>
          </a:p>
        </p:txBody>
      </p:sp>
      <p:sp>
        <p:nvSpPr>
          <p:cNvPr id="1218563" name="Text Box 3"/>
          <p:cNvSpPr txBox="1">
            <a:spLocks noChangeArrowheads="1"/>
          </p:cNvSpPr>
          <p:nvPr/>
        </p:nvSpPr>
        <p:spPr bwMode="auto">
          <a:xfrm>
            <a:off x="3302378" y="3197086"/>
            <a:ext cx="1912685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952018.png</a:t>
            </a:r>
          </a:p>
        </p:txBody>
      </p:sp>
      <p:pic>
        <p:nvPicPr>
          <p:cNvPr id="1218564" name="Picture 4" descr="95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" t="4723" r="4715" b="75861"/>
          <a:stretch>
            <a:fillRect/>
          </a:stretch>
        </p:blipFill>
        <p:spPr bwMode="auto">
          <a:xfrm>
            <a:off x="212169" y="1468299"/>
            <a:ext cx="10712590" cy="323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85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99" y="4864973"/>
            <a:ext cx="10616327" cy="2630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3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Anordnung der Flachstrahldüsen</a:t>
            </a:r>
          </a:p>
        </p:txBody>
      </p:sp>
      <p:sp>
        <p:nvSpPr>
          <p:cNvPr id="1223683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1912685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982322.png</a:t>
            </a:r>
          </a:p>
        </p:txBody>
      </p:sp>
      <p:pic>
        <p:nvPicPr>
          <p:cNvPr id="1223684" name="Picture 4" descr="9823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6" t="62910" r="3976" b="12373"/>
          <a:stretch>
            <a:fillRect/>
          </a:stretch>
        </p:blipFill>
        <p:spPr bwMode="auto">
          <a:xfrm>
            <a:off x="216098" y="1947645"/>
            <a:ext cx="10861894" cy="413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7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Düsenanordnung bei Flachstrahldüsen</a:t>
            </a:r>
          </a:p>
        </p:txBody>
      </p:sp>
      <p:grpSp>
        <p:nvGrpSpPr>
          <p:cNvPr id="1224707" name="Group 3"/>
          <p:cNvGrpSpPr>
            <a:grpSpLocks/>
          </p:cNvGrpSpPr>
          <p:nvPr/>
        </p:nvGrpSpPr>
        <p:grpSpPr bwMode="auto">
          <a:xfrm>
            <a:off x="369332" y="1346498"/>
            <a:ext cx="10946368" cy="6019324"/>
            <a:chOff x="188" y="685"/>
            <a:chExt cx="5572" cy="3064"/>
          </a:xfrm>
        </p:grpSpPr>
        <p:sp>
          <p:nvSpPr>
            <p:cNvPr id="1224708" name="Text Box 4"/>
            <p:cNvSpPr txBox="1">
              <a:spLocks noChangeArrowheads="1"/>
            </p:cNvSpPr>
            <p:nvPr/>
          </p:nvSpPr>
          <p:spPr bwMode="auto">
            <a:xfrm>
              <a:off x="2603" y="1732"/>
              <a:ext cx="1153" cy="25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31" tIns="45716" rIns="91431" bIns="71993">
              <a:spAutoFit/>
            </a:bodyPr>
            <a:lstStyle/>
            <a:p>
              <a:pPr eaLnBrk="0" hangingPunct="0"/>
              <a:r>
                <a:rPr lang="de-DE" sz="2475" b="1">
                  <a:solidFill>
                    <a:schemeClr val="bg1"/>
                  </a:solidFill>
                  <a:latin typeface="Arial Unicode MS" pitchFamily="34" charset="-128"/>
                </a:rPr>
                <a:t>01000433.png</a:t>
              </a:r>
            </a:p>
          </p:txBody>
        </p:sp>
        <p:pic>
          <p:nvPicPr>
            <p:cNvPr id="1224709" name="Picture 5" descr="0100043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6" t="2786" r="2675" b="59695"/>
            <a:stretch>
              <a:fillRect/>
            </a:stretch>
          </p:blipFill>
          <p:spPr bwMode="auto">
            <a:xfrm>
              <a:off x="188" y="685"/>
              <a:ext cx="5365" cy="3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24710" name="Rectangle 6"/>
            <p:cNvSpPr>
              <a:spLocks noChangeArrowheads="1"/>
            </p:cNvSpPr>
            <p:nvPr/>
          </p:nvSpPr>
          <p:spPr bwMode="auto">
            <a:xfrm rot="-1785276">
              <a:off x="4536" y="3400"/>
              <a:ext cx="1224" cy="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de-DE" sz="2475"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 dirty="0">
                <a:solidFill>
                  <a:schemeClr val="bg1"/>
                </a:solidFill>
                <a:latin typeface="Arial" charset="0"/>
              </a:rPr>
              <a:t>Abtrift</a:t>
            </a:r>
          </a:p>
        </p:txBody>
      </p:sp>
      <p:pic>
        <p:nvPicPr>
          <p:cNvPr id="128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12" y="1295421"/>
            <a:ext cx="9429750" cy="628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81031" name="Text Box 7"/>
          <p:cNvSpPr txBox="1">
            <a:spLocks noChangeArrowheads="1"/>
          </p:cNvSpPr>
          <p:nvPr/>
        </p:nvSpPr>
        <p:spPr bwMode="auto">
          <a:xfrm>
            <a:off x="6168629" y="7238127"/>
            <a:ext cx="4828818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Exkursion Türkei 2010 – M. Meinen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5125854" y="1415650"/>
            <a:ext cx="5871592" cy="16158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475" dirty="0"/>
              <a:t>Als Abtrift wird das verlagern von Pflanzenschutzmitteltropfen durch Wind oder Thermik auf Nichtzielflächen verstanden.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6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Luftunterstützung</a:t>
            </a:r>
          </a:p>
        </p:txBody>
      </p:sp>
      <p:sp>
        <p:nvSpPr>
          <p:cNvPr id="1226755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01000436.jpg</a:t>
            </a:r>
          </a:p>
        </p:txBody>
      </p:sp>
      <p:pic>
        <p:nvPicPr>
          <p:cNvPr id="1226756" name="Picture 4" descr="010004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4"/>
          <a:stretch>
            <a:fillRect/>
          </a:stretch>
        </p:blipFill>
        <p:spPr bwMode="auto">
          <a:xfrm>
            <a:off x="412551" y="1324888"/>
            <a:ext cx="10529888" cy="623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4413122" y="6564293"/>
            <a:ext cx="6493956" cy="85408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475" dirty="0"/>
              <a:t>Ein zusätzlicher Luftstrom drückt das Mittel in den Bestand.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57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Spritzen ohne und mit Luftunterstützung</a:t>
            </a:r>
          </a:p>
        </p:txBody>
      </p:sp>
      <p:sp>
        <p:nvSpPr>
          <p:cNvPr id="1225731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01000434.jpg</a:t>
            </a:r>
          </a:p>
        </p:txBody>
      </p:sp>
      <p:pic>
        <p:nvPicPr>
          <p:cNvPr id="1225732" name="Picture 4" descr="010004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" t="7242" r="7408" b="31136"/>
          <a:stretch>
            <a:fillRect/>
          </a:stretch>
        </p:blipFill>
        <p:spPr bwMode="auto">
          <a:xfrm>
            <a:off x="310396" y="1364179"/>
            <a:ext cx="10647759" cy="613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1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Anbauspritze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01" y="1464143"/>
            <a:ext cx="8887539" cy="592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8529210" y="7090015"/>
            <a:ext cx="2385589" cy="301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361" dirty="0"/>
              <a:t>www.amazone.de, Mai 2014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1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Aufbauspritze</a:t>
            </a:r>
          </a:p>
        </p:txBody>
      </p:sp>
      <p:sp>
        <p:nvSpPr>
          <p:cNvPr id="1245187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01000458.jpg</a:t>
            </a:r>
          </a:p>
        </p:txBody>
      </p:sp>
      <p:pic>
        <p:nvPicPr>
          <p:cNvPr id="1245188" name="Picture 4" descr="010004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0" r="1463" b="6233"/>
          <a:stretch>
            <a:fillRect/>
          </a:stretch>
        </p:blipFill>
        <p:spPr bwMode="auto">
          <a:xfrm>
            <a:off x="367369" y="1289526"/>
            <a:ext cx="10586858" cy="62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2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Anbauspritze mit Fronttank</a:t>
            </a:r>
          </a:p>
        </p:txBody>
      </p:sp>
      <p:sp>
        <p:nvSpPr>
          <p:cNvPr id="1246211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01000459.jpg</a:t>
            </a:r>
          </a:p>
        </p:txBody>
      </p:sp>
      <p:pic>
        <p:nvPicPr>
          <p:cNvPr id="1246212" name="Picture 4" descr="010004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3" t="11098" b="5296"/>
          <a:stretch>
            <a:fillRect/>
          </a:stretch>
        </p:blipFill>
        <p:spPr bwMode="auto">
          <a:xfrm>
            <a:off x="361474" y="1283633"/>
            <a:ext cx="10612398" cy="624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590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10396" y="590154"/>
            <a:ext cx="10694908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Anhängspritze</a:t>
            </a:r>
          </a:p>
        </p:txBody>
      </p:sp>
      <p:pic>
        <p:nvPicPr>
          <p:cNvPr id="1275907" name="Picture 3" descr="amazon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421" y="1303278"/>
            <a:ext cx="9146858" cy="617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5908" name="Text Box 4"/>
          <p:cNvSpPr txBox="1">
            <a:spLocks noChangeArrowheads="1"/>
          </p:cNvSpPr>
          <p:nvPr/>
        </p:nvSpPr>
        <p:spPr bwMode="auto">
          <a:xfrm>
            <a:off x="6549747" y="7328495"/>
            <a:ext cx="4431983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Amazone, 2006</a:t>
            </a:r>
            <a:endParaRPr lang="de-DE" sz="1733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6930" name="Picture 2" descr="Inuma Marath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6606"/>
            <a:ext cx="9846231" cy="6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6931" name="Text Box 3"/>
          <p:cNvSpPr txBox="1">
            <a:spLocks noChangeArrowheads="1"/>
          </p:cNvSpPr>
          <p:nvPr/>
        </p:nvSpPr>
        <p:spPr bwMode="auto">
          <a:xfrm>
            <a:off x="6883717" y="7167404"/>
            <a:ext cx="4431983" cy="28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238"/>
              <a:t>Quelle: www.ddr-landtechnik.de, 2008</a:t>
            </a:r>
            <a:endParaRPr lang="de-DE" sz="1733"/>
          </a:p>
        </p:txBody>
      </p:sp>
      <p:sp>
        <p:nvSpPr>
          <p:cNvPr id="1276932" name="Text Box 4"/>
          <p:cNvSpPr txBox="1">
            <a:spLocks noChangeArrowheads="1"/>
          </p:cNvSpPr>
          <p:nvPr/>
        </p:nvSpPr>
        <p:spPr bwMode="auto">
          <a:xfrm>
            <a:off x="443985" y="6827540"/>
            <a:ext cx="10425768" cy="43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228"/>
              <a:t>Inuma Marathon; 9000 – 13000 l Tankvolumen; 30 m Arbeitsbreite</a:t>
            </a:r>
          </a:p>
        </p:txBody>
      </p:sp>
      <p:pic>
        <p:nvPicPr>
          <p:cNvPr id="1276933" name="Picture 5" descr="Die Grafik &quot;http://www.inuma-aschara.com/images/neugeraete/marathon_03.jpg&quot; kann nicht angezeigt werden, weil sie Fehler enthält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051" y="234573"/>
            <a:ext cx="2357438" cy="202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6934" name="Picture 6" descr="Die Grafik &quot;http://www.inuma-aschara.com/images/neugeraete/marathon_04.jpg&quot; kann nicht angezeigt werden, weil sie Fehler enthält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015" y="2462352"/>
            <a:ext cx="2357438" cy="202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6935" name="Picture 7" descr="Die Grafik &quot;http://www.inuma-aschara.com/images/neugeraete/marathon_02.jpg&quot; kann nicht angezeigt werden, weil sie Fehler enthält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051" y="4690131"/>
            <a:ext cx="2357438" cy="201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6936" name="Rectangle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10396" y="590154"/>
            <a:ext cx="8109585" cy="575907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100" tIns="45716" rIns="89100" bIns="71993"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Anhängespritze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89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Selbstfahrspritze</a:t>
            </a:r>
          </a:p>
        </p:txBody>
      </p:sp>
      <p:pic>
        <p:nvPicPr>
          <p:cNvPr id="127898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78" y="1332746"/>
            <a:ext cx="5809118" cy="620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78984" name="Text Box 8"/>
          <p:cNvSpPr txBox="1">
            <a:spLocks noChangeArrowheads="1"/>
          </p:cNvSpPr>
          <p:nvPr/>
        </p:nvSpPr>
        <p:spPr bwMode="auto">
          <a:xfrm>
            <a:off x="6482953" y="1503661"/>
            <a:ext cx="3860305" cy="146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228"/>
              <a:t>Amazone SX: </a:t>
            </a:r>
          </a:p>
          <a:p>
            <a:pPr>
              <a:spcBef>
                <a:spcPct val="50000"/>
              </a:spcBef>
            </a:pPr>
            <a:r>
              <a:rPr lang="de-DE" sz="2228"/>
              <a:t>4000 l Tankvolumen</a:t>
            </a:r>
          </a:p>
          <a:p>
            <a:pPr>
              <a:spcBef>
                <a:spcPct val="50000"/>
              </a:spcBef>
            </a:pPr>
            <a:r>
              <a:rPr lang="de-DE" sz="2228"/>
              <a:t>24-36 m Arbeitsbreite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89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Selbstfahrspritze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3" y="1319188"/>
            <a:ext cx="9262858" cy="6178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8984" name="Text Box 8"/>
          <p:cNvSpPr txBox="1">
            <a:spLocks noChangeArrowheads="1"/>
          </p:cNvSpPr>
          <p:nvPr/>
        </p:nvSpPr>
        <p:spPr bwMode="auto">
          <a:xfrm>
            <a:off x="6945011" y="1503661"/>
            <a:ext cx="3398247" cy="1978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228" dirty="0" err="1">
                <a:solidFill>
                  <a:schemeClr val="bg1"/>
                </a:solidFill>
              </a:rPr>
              <a:t>Horsch</a:t>
            </a:r>
            <a:r>
              <a:rPr lang="de-DE" sz="2228" dirty="0">
                <a:solidFill>
                  <a:schemeClr val="bg1"/>
                </a:solidFill>
              </a:rPr>
              <a:t> Leeb: </a:t>
            </a:r>
          </a:p>
          <a:p>
            <a:pPr>
              <a:spcBef>
                <a:spcPct val="50000"/>
              </a:spcBef>
            </a:pPr>
            <a:r>
              <a:rPr lang="de-DE" sz="2228" dirty="0">
                <a:solidFill>
                  <a:schemeClr val="bg1"/>
                </a:solidFill>
              </a:rPr>
              <a:t>8000 l Tankvolumen</a:t>
            </a:r>
          </a:p>
          <a:p>
            <a:pPr>
              <a:spcBef>
                <a:spcPct val="50000"/>
              </a:spcBef>
            </a:pPr>
            <a:r>
              <a:rPr lang="de-DE" sz="2228" dirty="0">
                <a:solidFill>
                  <a:schemeClr val="bg1"/>
                </a:solidFill>
              </a:rPr>
              <a:t>36 m Arbeitsbreite</a:t>
            </a:r>
          </a:p>
          <a:p>
            <a:pPr>
              <a:spcBef>
                <a:spcPct val="50000"/>
              </a:spcBef>
            </a:pPr>
            <a:r>
              <a:rPr lang="de-DE" sz="2228" dirty="0">
                <a:solidFill>
                  <a:schemeClr val="bg1"/>
                </a:solidFill>
              </a:rPr>
              <a:t>270 PS Motor</a:t>
            </a:r>
          </a:p>
        </p:txBody>
      </p:sp>
    </p:spTree>
    <p:extLst>
      <p:ext uri="{BB962C8B-B14F-4D97-AF65-F5344CB8AC3E}">
        <p14:creationId xmlns:p14="http://schemas.microsoft.com/office/powerpoint/2010/main" val="34469712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82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Selbstfahrspritze</a:t>
            </a:r>
          </a:p>
        </p:txBody>
      </p:sp>
      <p:pic>
        <p:nvPicPr>
          <p:cNvPr id="12482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8"/>
          <a:stretch>
            <a:fillRect/>
          </a:stretch>
        </p:blipFill>
        <p:spPr bwMode="auto">
          <a:xfrm>
            <a:off x="656154" y="1340604"/>
            <a:ext cx="10001429" cy="619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48262" name="Text Box 6"/>
          <p:cNvSpPr txBox="1">
            <a:spLocks noChangeArrowheads="1"/>
          </p:cNvSpPr>
          <p:nvPr/>
        </p:nvSpPr>
        <p:spPr bwMode="auto">
          <a:xfrm>
            <a:off x="768132" y="1474192"/>
            <a:ext cx="9702819" cy="199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sz="2475"/>
              <a:t>SF-Pflanzenschutzspritze</a:t>
            </a:r>
            <a:r>
              <a:rPr lang="de-DE" sz="2475" b="1"/>
              <a:t> </a:t>
            </a:r>
            <a:r>
              <a:rPr lang="de-DE" sz="2475"/>
              <a:t>mit  hydrostatischem Fahrantrieb 6 Zylinder Dieselmotor 190 kW (260 PS)</a:t>
            </a:r>
          </a:p>
          <a:p>
            <a:br>
              <a:rPr lang="de-DE" sz="2475"/>
            </a:br>
            <a:r>
              <a:rPr lang="de-DE" sz="2475"/>
              <a:t>Lieferbare Arbeitsbreiten: 18 - 42 m</a:t>
            </a:r>
            <a:br>
              <a:rPr lang="de-DE" sz="2475"/>
            </a:br>
            <a:r>
              <a:rPr lang="de-DE" sz="2475"/>
              <a:t>Fassvolumen: 8.000 l und 10.000 l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8254" y="684451"/>
            <a:ext cx="10679192" cy="575907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913508"/>
            <a:r>
              <a:rPr lang="de-DE" sz="2970" b="1">
                <a:solidFill>
                  <a:schemeClr val="bg1"/>
                </a:solidFill>
                <a:latin typeface="Arial" charset="0"/>
              </a:rPr>
              <a:t>Spezialspritze </a:t>
            </a:r>
          </a:p>
        </p:txBody>
      </p:sp>
      <p:sp>
        <p:nvSpPr>
          <p:cNvPr id="1249283" name="Text Box 3"/>
          <p:cNvSpPr txBox="1">
            <a:spLocks noChangeArrowheads="1"/>
          </p:cNvSpPr>
          <p:nvPr/>
        </p:nvSpPr>
        <p:spPr bwMode="auto">
          <a:xfrm>
            <a:off x="5113676" y="3403361"/>
            <a:ext cx="2159547" cy="49973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1" tIns="45716" rIns="91431" bIns="71993">
            <a:spAutoFit/>
          </a:bodyPr>
          <a:lstStyle/>
          <a:p>
            <a:pPr eaLnBrk="0" hangingPunct="0"/>
            <a:r>
              <a:rPr lang="de-DE" sz="2475" b="1">
                <a:solidFill>
                  <a:schemeClr val="bg1"/>
                </a:solidFill>
                <a:latin typeface="Arial Unicode MS" pitchFamily="34" charset="-128"/>
              </a:rPr>
              <a:t>01000463.jpg</a:t>
            </a:r>
          </a:p>
        </p:txBody>
      </p:sp>
      <p:pic>
        <p:nvPicPr>
          <p:cNvPr id="1249284" name="Picture 4" descr="010004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23"/>
          <a:stretch>
            <a:fillRect/>
          </a:stretch>
        </p:blipFill>
        <p:spPr bwMode="auto">
          <a:xfrm>
            <a:off x="349687" y="1301314"/>
            <a:ext cx="10553462" cy="627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Vorlage  PowerPoint">
  <a:themeElements>
    <a:clrScheme name="">
      <a:dk1>
        <a:srgbClr val="000000"/>
      </a:dk1>
      <a:lt1>
        <a:srgbClr val="FFFFFF"/>
      </a:lt1>
      <a:dk2>
        <a:srgbClr val="95C4E7"/>
      </a:dk2>
      <a:lt2>
        <a:srgbClr val="0071C6"/>
      </a:lt2>
      <a:accent1>
        <a:srgbClr val="CFE2F3"/>
      </a:accent1>
      <a:accent2>
        <a:srgbClr val="008844"/>
      </a:accent2>
      <a:accent3>
        <a:srgbClr val="FFFFFF"/>
      </a:accent3>
      <a:accent4>
        <a:srgbClr val="000000"/>
      </a:accent4>
      <a:accent5>
        <a:srgbClr val="E4EEF8"/>
      </a:accent5>
      <a:accent6>
        <a:srgbClr val="007B3D"/>
      </a:accent6>
      <a:hlink>
        <a:srgbClr val="69C396"/>
      </a:hlink>
      <a:folHlink>
        <a:srgbClr val="DBF1E6"/>
      </a:folHlink>
    </a:clrScheme>
    <a:fontScheme name="Vorlage  PowerPoin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orlage  PowerPoint 1">
        <a:dk1>
          <a:srgbClr val="000000"/>
        </a:dk1>
        <a:lt1>
          <a:srgbClr val="FFFFFF"/>
        </a:lt1>
        <a:dk2>
          <a:srgbClr val="95C4E7"/>
        </a:dk2>
        <a:lt2>
          <a:srgbClr val="0071C6"/>
        </a:lt2>
        <a:accent1>
          <a:srgbClr val="E7F1F9"/>
        </a:accent1>
        <a:accent2>
          <a:srgbClr val="008844"/>
        </a:accent2>
        <a:accent3>
          <a:srgbClr val="FFFFFF"/>
        </a:accent3>
        <a:accent4>
          <a:srgbClr val="000000"/>
        </a:accent4>
        <a:accent5>
          <a:srgbClr val="F1F7FB"/>
        </a:accent5>
        <a:accent6>
          <a:srgbClr val="007B3D"/>
        </a:accent6>
        <a:hlink>
          <a:srgbClr val="69C396"/>
        </a:hlink>
        <a:folHlink>
          <a:srgbClr val="DBF1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Z:\Layout Power Point\Vorlage  PowerPoint.pot</Template>
  <TotalTime>0</TotalTime>
  <Words>1032</Words>
  <Application>Microsoft Office PowerPoint</Application>
  <PresentationFormat>Benutzerdefiniert</PresentationFormat>
  <Paragraphs>231</Paragraphs>
  <Slides>47</Slides>
  <Notes>2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47</vt:i4>
      </vt:variant>
    </vt:vector>
  </HeadingPairs>
  <TitlesOfParts>
    <vt:vector size="52" baseType="lpstr">
      <vt:lpstr>Arial</vt:lpstr>
      <vt:lpstr>Arial Unicode MS</vt:lpstr>
      <vt:lpstr>Symbol</vt:lpstr>
      <vt:lpstr>Times New Roman</vt:lpstr>
      <vt:lpstr>Vorlage  PowerPoint</vt:lpstr>
      <vt:lpstr>Innovationen für nachhaltigen und smarten Pflanzenbau</vt:lpstr>
      <vt:lpstr>Technik des Pflanzenschutzes</vt:lpstr>
      <vt:lpstr>Ackerbau = Pflanzenschutz</vt:lpstr>
      <vt:lpstr>Hilflosigkeit bei „Naturgewalten“</vt:lpstr>
      <vt:lpstr>Weitere „Katastrophen“</vt:lpstr>
      <vt:lpstr>Pflanzenkrankheiten  - lange Zeit nicht erkannt, bzw. falsch interpretiert !</vt:lpstr>
      <vt:lpstr>Hederichspritze für Kupfervitriol (um 1910)  - radangetriebene Membranpumpe und Handpumpe zum Befüllen, 4m AB -</vt:lpstr>
      <vt:lpstr>Ökonomische Anforderungen an den Pflanzenschutz</vt:lpstr>
      <vt:lpstr>Ökologische Anforderungen an den Pflanzenschutz</vt:lpstr>
      <vt:lpstr>Integrierter Pflanzenschutz</vt:lpstr>
      <vt:lpstr>Chemischer Pflanzenschutz bedeutet:</vt:lpstr>
      <vt:lpstr>Geräte- und Verfahrenstypen</vt:lpstr>
      <vt:lpstr>Spritzen (auf Flächenkulturen)</vt:lpstr>
      <vt:lpstr>Applikationsorte beim Spritzen (Flächenkulturen)</vt:lpstr>
      <vt:lpstr>Sprühen (in Raumkulturen)</vt:lpstr>
      <vt:lpstr>Sprühen (in Raumkulturen)</vt:lpstr>
      <vt:lpstr>Baugruppen Pflanzenschutz-spritze</vt:lpstr>
      <vt:lpstr>Schlanker hoher Vorratsbehälter für schleppernahen Schwerpunkt</vt:lpstr>
      <vt:lpstr>Vorratsbehälter Anhängespritzen </vt:lpstr>
      <vt:lpstr>Einspülschleuse und Bedienterminal</vt:lpstr>
      <vt:lpstr>Rühreinrichtungen a)  mechanisch   b)  hydraulisch       c)  pneumatisch</vt:lpstr>
      <vt:lpstr>Pumpenbauformen</vt:lpstr>
      <vt:lpstr>Kolbenmembranpumpe</vt:lpstr>
      <vt:lpstr>Aufbau Kolbenmembranpumpe</vt:lpstr>
      <vt:lpstr>Elektronische Maschinensteuerung</vt:lpstr>
      <vt:lpstr>Elektronische Maschinensteuerung</vt:lpstr>
      <vt:lpstr>Gestänge</vt:lpstr>
      <vt:lpstr>Pendel- und Hangausgleich</vt:lpstr>
      <vt:lpstr>Gestängeklappung</vt:lpstr>
      <vt:lpstr>Rund(Drall)- und Flachstrahldüsen</vt:lpstr>
      <vt:lpstr>Düsen chem. Pflanzenschutz</vt:lpstr>
      <vt:lpstr>Düsenbauarten für den chemischen Pflanzenschutz</vt:lpstr>
      <vt:lpstr>Düsenwahl (Bestimmungsgrößen)</vt:lpstr>
      <vt:lpstr>Anordnung der Flachstrahldüsen</vt:lpstr>
      <vt:lpstr>Düsenanordnung bei Flachstrahldüsen</vt:lpstr>
      <vt:lpstr>Abtrift</vt:lpstr>
      <vt:lpstr>Luftunterstützung</vt:lpstr>
      <vt:lpstr>Spritzen ohne und mit Luftunterstützung</vt:lpstr>
      <vt:lpstr>Anbauspritze</vt:lpstr>
      <vt:lpstr>Aufbauspritze</vt:lpstr>
      <vt:lpstr>Anbauspritze mit Fronttank</vt:lpstr>
      <vt:lpstr>Anhängspritze</vt:lpstr>
      <vt:lpstr>Anhängespritze</vt:lpstr>
      <vt:lpstr>Selbstfahrspritze</vt:lpstr>
      <vt:lpstr>Selbstfahrspritze</vt:lpstr>
      <vt:lpstr>Selbstfahrspritze</vt:lpstr>
      <vt:lpstr>Spezialspritze </vt:lpstr>
    </vt:vector>
  </TitlesOfParts>
  <Company>TUM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-</dc:creator>
  <cp:lastModifiedBy>Christina Sebald</cp:lastModifiedBy>
  <cp:revision>465</cp:revision>
  <cp:lastPrinted>2018-10-30T11:02:44Z</cp:lastPrinted>
  <dcterms:created xsi:type="dcterms:W3CDTF">2003-10-06T11:28:23Z</dcterms:created>
  <dcterms:modified xsi:type="dcterms:W3CDTF">2026-02-20T13:25:42Z</dcterms:modified>
</cp:coreProperties>
</file>